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58" r:id="rId4"/>
    <p:sldId id="259" r:id="rId5"/>
    <p:sldId id="261" r:id="rId6"/>
    <p:sldId id="262" r:id="rId7"/>
    <p:sldId id="263" r:id="rId8"/>
    <p:sldId id="264" r:id="rId9"/>
    <p:sldId id="266" r:id="rId10"/>
    <p:sldId id="270" r:id="rId11"/>
    <p:sldId id="267" r:id="rId12"/>
    <p:sldId id="274" r:id="rId13"/>
    <p:sldId id="268" r:id="rId14"/>
    <p:sldId id="269" r:id="rId15"/>
    <p:sldId id="275" r:id="rId16"/>
  </p:sldIdLst>
  <p:sldSz cx="12192000" cy="6858000"/>
  <p:notesSz cx="7086600" cy="90249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3AC5"/>
    <a:srgbClr val="8CCF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2" autoAdjust="0"/>
    <p:restoredTop sz="81764" autoAdjust="0"/>
  </p:normalViewPr>
  <p:slideViewPr>
    <p:cSldViewPr snapToGrid="0">
      <p:cViewPr varScale="1">
        <p:scale>
          <a:sx n="108" d="100"/>
          <a:sy n="108" d="100"/>
        </p:scale>
        <p:origin x="600" y="12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5281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14100" y="0"/>
            <a:ext cx="3070860" cy="452814"/>
          </a:xfrm>
          <a:prstGeom prst="rect">
            <a:avLst/>
          </a:prstGeom>
        </p:spPr>
        <p:txBody>
          <a:bodyPr vert="horz" lIns="91440" tIns="45720" rIns="91440" bIns="45720" rtlCol="0"/>
          <a:lstStyle>
            <a:lvl1pPr algn="r">
              <a:defRPr sz="1200"/>
            </a:lvl1pPr>
          </a:lstStyle>
          <a:p>
            <a:fld id="{457A354C-7ADF-4DCF-BE03-F8DBBE2E43F8}" type="datetimeFigureOut">
              <a:rPr lang="en-US" smtClean="0"/>
              <a:t>9/5/2016</a:t>
            </a:fld>
            <a:endParaRPr lang="en-US"/>
          </a:p>
        </p:txBody>
      </p:sp>
      <p:sp>
        <p:nvSpPr>
          <p:cNvPr id="4" name="Slide Image Placeholder 3"/>
          <p:cNvSpPr>
            <a:spLocks noGrp="1" noRot="1" noChangeAspect="1"/>
          </p:cNvSpPr>
          <p:nvPr>
            <p:ph type="sldImg" idx="2"/>
          </p:nvPr>
        </p:nvSpPr>
        <p:spPr>
          <a:xfrm>
            <a:off x="836613" y="1128713"/>
            <a:ext cx="5413375" cy="30448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8660" y="4343252"/>
            <a:ext cx="5669280" cy="3553569"/>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572125"/>
            <a:ext cx="3070860" cy="45281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14100" y="8572125"/>
            <a:ext cx="3070860" cy="452813"/>
          </a:xfrm>
          <a:prstGeom prst="rect">
            <a:avLst/>
          </a:prstGeom>
        </p:spPr>
        <p:txBody>
          <a:bodyPr vert="horz" lIns="91440" tIns="45720" rIns="91440" bIns="45720" rtlCol="0" anchor="b"/>
          <a:lstStyle>
            <a:lvl1pPr algn="r">
              <a:defRPr sz="1200"/>
            </a:lvl1pPr>
          </a:lstStyle>
          <a:p>
            <a:fld id="{F1F15767-9403-46AF-958B-48E1D9F49393}" type="slidenum">
              <a:rPr lang="en-US" smtClean="0"/>
              <a:t>‹#›</a:t>
            </a:fld>
            <a:endParaRPr lang="en-US"/>
          </a:p>
        </p:txBody>
      </p:sp>
    </p:spTree>
    <p:extLst>
      <p:ext uri="{BB962C8B-B14F-4D97-AF65-F5344CB8AC3E}">
        <p14:creationId xmlns:p14="http://schemas.microsoft.com/office/powerpoint/2010/main" val="320717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  We wanted to share this slide</a:t>
            </a:r>
            <a:r>
              <a:rPr lang="en-US" baseline="0" dirty="0" smtClean="0"/>
              <a:t> show for you so that you would be better prepared to complete a successful Cedar Coal Study Unit. It is based on things we commonly see that detract from the score of a unit.  We hope this will assist you in improving the units you submit.</a:t>
            </a:r>
            <a:endParaRPr lang="en-US" dirty="0"/>
          </a:p>
        </p:txBody>
      </p:sp>
      <p:sp>
        <p:nvSpPr>
          <p:cNvPr id="4" name="Slide Number Placeholder 3"/>
          <p:cNvSpPr>
            <a:spLocks noGrp="1"/>
          </p:cNvSpPr>
          <p:nvPr>
            <p:ph type="sldNum" sz="quarter" idx="10"/>
          </p:nvPr>
        </p:nvSpPr>
        <p:spPr/>
        <p:txBody>
          <a:bodyPr/>
          <a:lstStyle/>
          <a:p>
            <a:fld id="{F1F15767-9403-46AF-958B-48E1D9F49393}" type="slidenum">
              <a:rPr lang="en-US" smtClean="0"/>
              <a:t>1</a:t>
            </a:fld>
            <a:endParaRPr lang="en-US"/>
          </a:p>
        </p:txBody>
      </p:sp>
    </p:spTree>
    <p:extLst>
      <p:ext uri="{BB962C8B-B14F-4D97-AF65-F5344CB8AC3E}">
        <p14:creationId xmlns:p14="http://schemas.microsoft.com/office/powerpoint/2010/main" val="314351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 of using one performance or project assessment that combines all of the learning targets.  Notice that I can pick out each of the learning targets in the assessment.</a:t>
            </a:r>
          </a:p>
          <a:p>
            <a:endParaRPr lang="en-US" dirty="0" smtClean="0"/>
          </a:p>
          <a:p>
            <a:r>
              <a:rPr lang="en-US" dirty="0" smtClean="0"/>
              <a:t>You may also have a</a:t>
            </a:r>
            <a:r>
              <a:rPr lang="en-US" baseline="0" dirty="0" smtClean="0"/>
              <a:t> separate </a:t>
            </a:r>
            <a:r>
              <a:rPr lang="en-US" dirty="0" smtClean="0"/>
              <a:t>assessment for each target, but either way, all targets must be assessed.</a:t>
            </a:r>
            <a:endParaRPr lang="en-US" dirty="0"/>
          </a:p>
        </p:txBody>
      </p:sp>
      <p:sp>
        <p:nvSpPr>
          <p:cNvPr id="4" name="Slide Number Placeholder 3"/>
          <p:cNvSpPr>
            <a:spLocks noGrp="1"/>
          </p:cNvSpPr>
          <p:nvPr>
            <p:ph type="sldNum" sz="quarter" idx="10"/>
          </p:nvPr>
        </p:nvSpPr>
        <p:spPr/>
        <p:txBody>
          <a:bodyPr/>
          <a:lstStyle/>
          <a:p>
            <a:fld id="{F1F15767-9403-46AF-958B-48E1D9F49393}" type="slidenum">
              <a:rPr lang="en-US" smtClean="0"/>
              <a:t>10</a:t>
            </a:fld>
            <a:endParaRPr lang="en-US"/>
          </a:p>
        </p:txBody>
      </p:sp>
    </p:spTree>
    <p:extLst>
      <p:ext uri="{BB962C8B-B14F-4D97-AF65-F5344CB8AC3E}">
        <p14:creationId xmlns:p14="http://schemas.microsoft.com/office/powerpoint/2010/main" val="1386957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Activities should build students’ ability to be successful on the assessments.  In that way, they should connect back to the targets, the standards, to the essential question, and to the focus of the unit.  Give enough detail so that we can see that connection!</a:t>
            </a:r>
          </a:p>
          <a:p>
            <a:endParaRPr lang="en-US" dirty="0"/>
          </a:p>
        </p:txBody>
      </p:sp>
      <p:sp>
        <p:nvSpPr>
          <p:cNvPr id="4" name="Slide Number Placeholder 3"/>
          <p:cNvSpPr>
            <a:spLocks noGrp="1"/>
          </p:cNvSpPr>
          <p:nvPr>
            <p:ph type="sldNum" sz="quarter" idx="10"/>
          </p:nvPr>
        </p:nvSpPr>
        <p:spPr/>
        <p:txBody>
          <a:bodyPr/>
          <a:lstStyle/>
          <a:p>
            <a:fld id="{F1F15767-9403-46AF-958B-48E1D9F49393}" type="slidenum">
              <a:rPr lang="en-US" smtClean="0"/>
              <a:t>11</a:t>
            </a:fld>
            <a:endParaRPr lang="en-US"/>
          </a:p>
        </p:txBody>
      </p:sp>
    </p:spTree>
    <p:extLst>
      <p:ext uri="{BB962C8B-B14F-4D97-AF65-F5344CB8AC3E}">
        <p14:creationId xmlns:p14="http://schemas.microsoft.com/office/powerpoint/2010/main" val="1226710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 first activity is the set up—it will be used for all the rest.</a:t>
            </a:r>
          </a:p>
          <a:p>
            <a:pPr marL="171450" indent="-171450">
              <a:buFont typeface="Arial" panose="020B0604020202020204" pitchFamily="34" charset="0"/>
              <a:buChar char="•"/>
            </a:pPr>
            <a:r>
              <a:rPr lang="en-US" dirty="0" smtClean="0"/>
              <a:t>This second activity will allow students</a:t>
            </a:r>
            <a:r>
              <a:rPr lang="en-US" baseline="0" dirty="0" smtClean="0"/>
              <a:t> to be successful on the first assessment.</a:t>
            </a:r>
            <a:endParaRPr lang="en-US" dirty="0" smtClean="0"/>
          </a:p>
          <a:p>
            <a:pPr marL="171450" indent="-171450">
              <a:buFont typeface="Arial" panose="020B0604020202020204" pitchFamily="34" charset="0"/>
              <a:buChar char="•"/>
            </a:pPr>
            <a:r>
              <a:rPr lang="en-US" dirty="0" smtClean="0"/>
              <a:t>The third and fourth activities provides the instruction that will lead to the ability to do the</a:t>
            </a:r>
            <a:r>
              <a:rPr lang="en-US" baseline="0" dirty="0" smtClean="0"/>
              <a:t> second assessment.</a:t>
            </a:r>
          </a:p>
          <a:p>
            <a:pPr marL="171450" indent="-171450">
              <a:buFont typeface="Arial" panose="020B0604020202020204" pitchFamily="34" charset="0"/>
              <a:buChar char="•"/>
            </a:pPr>
            <a:r>
              <a:rPr lang="en-US" baseline="0" dirty="0" smtClean="0"/>
              <a:t>The last activity provides the instruction that will help students to be successful on the final assessment.</a:t>
            </a:r>
            <a:endParaRPr lang="en-US" dirty="0"/>
          </a:p>
        </p:txBody>
      </p:sp>
      <p:sp>
        <p:nvSpPr>
          <p:cNvPr id="4" name="Slide Number Placeholder 3"/>
          <p:cNvSpPr>
            <a:spLocks noGrp="1"/>
          </p:cNvSpPr>
          <p:nvPr>
            <p:ph type="sldNum" sz="quarter" idx="10"/>
          </p:nvPr>
        </p:nvSpPr>
        <p:spPr/>
        <p:txBody>
          <a:bodyPr/>
          <a:lstStyle/>
          <a:p>
            <a:fld id="{F1F15767-9403-46AF-958B-48E1D9F49393}" type="slidenum">
              <a:rPr lang="en-US" smtClean="0"/>
              <a:t>12</a:t>
            </a:fld>
            <a:endParaRPr lang="en-US"/>
          </a:p>
        </p:txBody>
      </p:sp>
    </p:spTree>
    <p:extLst>
      <p:ext uri="{BB962C8B-B14F-4D97-AF65-F5344CB8AC3E}">
        <p14:creationId xmlns:p14="http://schemas.microsoft.com/office/powerpoint/2010/main" val="1293374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The materials for each activity should be listed.  It should be clear how those materials will be used in that activity.  This is most easily explained in the activities, because there is more room in that column.  The cost for each material should be listed beside of the material in the next column.</a:t>
            </a:r>
          </a:p>
          <a:p>
            <a:endParaRPr lang="en-US" dirty="0"/>
          </a:p>
        </p:txBody>
      </p:sp>
      <p:sp>
        <p:nvSpPr>
          <p:cNvPr id="4" name="Slide Number Placeholder 3"/>
          <p:cNvSpPr>
            <a:spLocks noGrp="1"/>
          </p:cNvSpPr>
          <p:nvPr>
            <p:ph type="sldNum" sz="quarter" idx="10"/>
          </p:nvPr>
        </p:nvSpPr>
        <p:spPr/>
        <p:txBody>
          <a:bodyPr/>
          <a:lstStyle/>
          <a:p>
            <a:fld id="{F1F15767-9403-46AF-958B-48E1D9F49393}" type="slidenum">
              <a:rPr lang="en-US" smtClean="0"/>
              <a:t>13</a:t>
            </a:fld>
            <a:endParaRPr lang="en-US"/>
          </a:p>
        </p:txBody>
      </p:sp>
    </p:spTree>
    <p:extLst>
      <p:ext uri="{BB962C8B-B14F-4D97-AF65-F5344CB8AC3E}">
        <p14:creationId xmlns:p14="http://schemas.microsoft.com/office/powerpoint/2010/main" val="3187978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sure that you’re not asking for materials without having a clear connection to the activities.  If</a:t>
            </a:r>
            <a:r>
              <a:rPr lang="en-US" baseline="0" dirty="0" smtClean="0"/>
              <a:t> you are asking for something and you are not sure we will know what it is or what it is for, please elaborate.  That’s easier than it being sent back to you and it is better than a really great activity not being funded because we didn’t have a clue!</a:t>
            </a:r>
            <a:endParaRPr lang="en-US" dirty="0"/>
          </a:p>
        </p:txBody>
      </p:sp>
      <p:sp>
        <p:nvSpPr>
          <p:cNvPr id="4" name="Slide Number Placeholder 3"/>
          <p:cNvSpPr>
            <a:spLocks noGrp="1"/>
          </p:cNvSpPr>
          <p:nvPr>
            <p:ph type="sldNum" sz="quarter" idx="10"/>
          </p:nvPr>
        </p:nvSpPr>
        <p:spPr/>
        <p:txBody>
          <a:bodyPr/>
          <a:lstStyle/>
          <a:p>
            <a:fld id="{F1F15767-9403-46AF-958B-48E1D9F49393}" type="slidenum">
              <a:rPr lang="en-US" smtClean="0"/>
              <a:t>14</a:t>
            </a:fld>
            <a:endParaRPr lang="en-US"/>
          </a:p>
        </p:txBody>
      </p:sp>
    </p:spTree>
    <p:extLst>
      <p:ext uri="{BB962C8B-B14F-4D97-AF65-F5344CB8AC3E}">
        <p14:creationId xmlns:p14="http://schemas.microsoft.com/office/powerpoint/2010/main" val="1274498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hope this presentation has made the process of developing</a:t>
            </a:r>
            <a:r>
              <a:rPr lang="en-US" baseline="0" dirty="0" smtClean="0"/>
              <a:t> your unit clearer for you.  Please let us know if you still have questions that we need to address.  Thank you, and good luck!</a:t>
            </a:r>
            <a:endParaRPr lang="en-US" dirty="0"/>
          </a:p>
        </p:txBody>
      </p:sp>
      <p:sp>
        <p:nvSpPr>
          <p:cNvPr id="4" name="Slide Number Placeholder 3"/>
          <p:cNvSpPr>
            <a:spLocks noGrp="1"/>
          </p:cNvSpPr>
          <p:nvPr>
            <p:ph type="sldNum" sz="quarter" idx="10"/>
          </p:nvPr>
        </p:nvSpPr>
        <p:spPr/>
        <p:txBody>
          <a:bodyPr/>
          <a:lstStyle/>
          <a:p>
            <a:fld id="{F1F15767-9403-46AF-958B-48E1D9F49393}" type="slidenum">
              <a:rPr lang="en-US" smtClean="0"/>
              <a:t>15</a:t>
            </a:fld>
            <a:endParaRPr lang="en-US"/>
          </a:p>
        </p:txBody>
      </p:sp>
    </p:spTree>
    <p:extLst>
      <p:ext uri="{BB962C8B-B14F-4D97-AF65-F5344CB8AC3E}">
        <p14:creationId xmlns:p14="http://schemas.microsoft.com/office/powerpoint/2010/main" val="979691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elements that we ask for as you develop the unit.  Each of them should be tightly tied to the others.</a:t>
            </a:r>
            <a:endParaRPr lang="en-US" dirty="0"/>
          </a:p>
        </p:txBody>
      </p:sp>
      <p:sp>
        <p:nvSpPr>
          <p:cNvPr id="4" name="Slide Number Placeholder 3"/>
          <p:cNvSpPr>
            <a:spLocks noGrp="1"/>
          </p:cNvSpPr>
          <p:nvPr>
            <p:ph type="sldNum" sz="quarter" idx="10"/>
          </p:nvPr>
        </p:nvSpPr>
        <p:spPr/>
        <p:txBody>
          <a:bodyPr/>
          <a:lstStyle/>
          <a:p>
            <a:fld id="{F1F15767-9403-46AF-958B-48E1D9F49393}" type="slidenum">
              <a:rPr lang="en-US" smtClean="0"/>
              <a:t>2</a:t>
            </a:fld>
            <a:endParaRPr lang="en-US"/>
          </a:p>
        </p:txBody>
      </p:sp>
    </p:spTree>
    <p:extLst>
      <p:ext uri="{BB962C8B-B14F-4D97-AF65-F5344CB8AC3E}">
        <p14:creationId xmlns:p14="http://schemas.microsoft.com/office/powerpoint/2010/main" val="185364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of the elements is to be</a:t>
            </a:r>
            <a:r>
              <a:rPr lang="en-US" baseline="0" dirty="0" smtClean="0"/>
              <a:t> entered into the grid.  The grid is designed so that the relationship between each element is clear.  Reviewers want to be able to look across the grid and see standards that relate to </a:t>
            </a:r>
            <a:r>
              <a:rPr lang="en-US" baseline="0" dirty="0" err="1" smtClean="0"/>
              <a:t>to</a:t>
            </a:r>
            <a:r>
              <a:rPr lang="en-US" baseline="0" dirty="0" smtClean="0"/>
              <a:t> the essential question, learning targets that come from the standards, assessments that would reveal the ability to know/do the learning targets, activities that would make the assessments possible, materials that would allow students to complete the activities and the cost of each of those materials.  If you put the first essential question into the first blue row, each of the other elements that relate to that essential question should go into the same blue row.  The next essential question and all of its related material will then go into the first white row.</a:t>
            </a:r>
          </a:p>
          <a:p>
            <a:endParaRPr lang="en-US" baseline="0" dirty="0" smtClean="0"/>
          </a:p>
          <a:p>
            <a:r>
              <a:rPr lang="en-US" baseline="0" dirty="0" smtClean="0"/>
              <a:t>The first thing that is asked for, even before we get to the grid, however, is the over-arching goal of the unit.</a:t>
            </a:r>
            <a:endParaRPr lang="en-US" dirty="0"/>
          </a:p>
        </p:txBody>
      </p:sp>
      <p:sp>
        <p:nvSpPr>
          <p:cNvPr id="4" name="Slide Number Placeholder 3"/>
          <p:cNvSpPr>
            <a:spLocks noGrp="1"/>
          </p:cNvSpPr>
          <p:nvPr>
            <p:ph type="sldNum" sz="quarter" idx="10"/>
          </p:nvPr>
        </p:nvSpPr>
        <p:spPr/>
        <p:txBody>
          <a:bodyPr/>
          <a:lstStyle/>
          <a:p>
            <a:fld id="{F1F15767-9403-46AF-958B-48E1D9F49393}" type="slidenum">
              <a:rPr lang="en-US" smtClean="0"/>
              <a:t>3</a:t>
            </a:fld>
            <a:endParaRPr lang="en-US"/>
          </a:p>
        </p:txBody>
      </p:sp>
    </p:spTree>
    <p:extLst>
      <p:ext uri="{BB962C8B-B14F-4D97-AF65-F5344CB8AC3E}">
        <p14:creationId xmlns:p14="http://schemas.microsoft.com/office/powerpoint/2010/main" val="2586458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look first at the focus</a:t>
            </a:r>
            <a:r>
              <a:rPr lang="en-US" baseline="0" dirty="0" smtClean="0"/>
              <a:t> element of your unit.  The focus should be relevant to your students, which means it should be grade appropriate and meaningful to them.</a:t>
            </a:r>
          </a:p>
          <a:p>
            <a:endParaRPr lang="en-US" baseline="0" dirty="0" smtClean="0"/>
          </a:p>
          <a:p>
            <a:r>
              <a:rPr lang="en-US" baseline="0" dirty="0" smtClean="0"/>
              <a:t>It should also be specific and, well, focused.  Let’s look at some examples.</a:t>
            </a:r>
          </a:p>
          <a:p>
            <a:endParaRPr lang="en-US" baseline="0" dirty="0" smtClean="0"/>
          </a:p>
          <a:p>
            <a:r>
              <a:rPr lang="en-US" baseline="0" dirty="0" smtClean="0"/>
              <a:t>This one is asking kids to focus on too much at once.  It is all over the map and would take all year to accomplish.</a:t>
            </a:r>
          </a:p>
          <a:p>
            <a:endParaRPr lang="en-US" baseline="0" dirty="0" smtClean="0"/>
          </a:p>
          <a:p>
            <a:r>
              <a:rPr lang="en-US" baseline="0" dirty="0" smtClean="0"/>
              <a:t>This one is biased.  It is telling students what to think.  The goal of Cedar isn’t to bias students toward a coal economy, but to give them the tools to think through issues and problems and to begin to develop ideas and solutions.  If your unit shows bias, you will be asked to resubmit.</a:t>
            </a:r>
          </a:p>
          <a:p>
            <a:endParaRPr lang="en-US" baseline="0" dirty="0" smtClean="0"/>
          </a:p>
          <a:p>
            <a:r>
              <a:rPr lang="en-US" baseline="0" dirty="0" smtClean="0"/>
              <a:t>This goal is very narrow and doesn’t expect much thinking from the students.  It might be difficult to build an entire unit around just this statement.</a:t>
            </a:r>
          </a:p>
          <a:p>
            <a:endParaRPr lang="en-US" baseline="0" dirty="0" smtClean="0"/>
          </a:p>
          <a:p>
            <a:r>
              <a:rPr lang="en-US" baseline="0" dirty="0" smtClean="0"/>
              <a:t>This goal is focused—we know what students are working toward and it is achievable in the time frame of a unit.  However, it leaves room for students to ask and answer a variety of questions within the focus, so it is not so narrow that it limits the engagement of the students.  It is not biased because it doesn’t tell students what their opinion should be or what the impact on the local economy will be.</a:t>
            </a:r>
          </a:p>
          <a:p>
            <a:endParaRPr lang="en-US" dirty="0"/>
          </a:p>
        </p:txBody>
      </p:sp>
      <p:sp>
        <p:nvSpPr>
          <p:cNvPr id="4" name="Slide Number Placeholder 3"/>
          <p:cNvSpPr>
            <a:spLocks noGrp="1"/>
          </p:cNvSpPr>
          <p:nvPr>
            <p:ph type="sldNum" sz="quarter" idx="10"/>
          </p:nvPr>
        </p:nvSpPr>
        <p:spPr/>
        <p:txBody>
          <a:bodyPr/>
          <a:lstStyle/>
          <a:p>
            <a:fld id="{F1F15767-9403-46AF-958B-48E1D9F49393}" type="slidenum">
              <a:rPr lang="en-US" smtClean="0"/>
              <a:t>4</a:t>
            </a:fld>
            <a:endParaRPr lang="en-US"/>
          </a:p>
        </p:txBody>
      </p:sp>
    </p:spTree>
    <p:extLst>
      <p:ext uri="{BB962C8B-B14F-4D97-AF65-F5344CB8AC3E}">
        <p14:creationId xmlns:p14="http://schemas.microsoft.com/office/powerpoint/2010/main" val="1170700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you</a:t>
            </a:r>
            <a:r>
              <a:rPr lang="en-US" baseline="0" dirty="0" smtClean="0"/>
              <a:t> have a focus, you will begin with the essential questions.  Essential questions are tricky.  Here are some characteristics. The key is that the essential questions should open up the unit to the students.  It should give them a reason to do the activities in the unit that you will describe later.</a:t>
            </a:r>
            <a:endParaRPr lang="en-US" dirty="0"/>
          </a:p>
        </p:txBody>
      </p:sp>
      <p:sp>
        <p:nvSpPr>
          <p:cNvPr id="4" name="Slide Number Placeholder 3"/>
          <p:cNvSpPr>
            <a:spLocks noGrp="1"/>
          </p:cNvSpPr>
          <p:nvPr>
            <p:ph type="sldNum" sz="quarter" idx="10"/>
          </p:nvPr>
        </p:nvSpPr>
        <p:spPr/>
        <p:txBody>
          <a:bodyPr/>
          <a:lstStyle/>
          <a:p>
            <a:fld id="{F1F15767-9403-46AF-958B-48E1D9F49393}" type="slidenum">
              <a:rPr lang="en-US" smtClean="0"/>
              <a:t>5</a:t>
            </a:fld>
            <a:endParaRPr lang="en-US"/>
          </a:p>
        </p:txBody>
      </p:sp>
    </p:spTree>
    <p:extLst>
      <p:ext uri="{BB962C8B-B14F-4D97-AF65-F5344CB8AC3E}">
        <p14:creationId xmlns:p14="http://schemas.microsoft.com/office/powerpoint/2010/main" val="3280750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a:t>
            </a:r>
            <a:r>
              <a:rPr lang="en-US" baseline="0" dirty="0" smtClean="0"/>
              <a:t> examples of essential questions from units.  Let’s examine if they are essential, according to the characteristics we just saw.</a:t>
            </a:r>
          </a:p>
          <a:p>
            <a:endParaRPr lang="en-US" baseline="0" dirty="0" smtClean="0"/>
          </a:p>
          <a:p>
            <a:r>
              <a:rPr lang="en-US" baseline="0" dirty="0" smtClean="0"/>
              <a:t>So, this question could be answered with a list, has no real connection to students or their lives, and doesn’t have much opportunity to pull kids in.  </a:t>
            </a:r>
          </a:p>
          <a:p>
            <a:endParaRPr lang="en-US" baseline="0" dirty="0" smtClean="0"/>
          </a:p>
          <a:p>
            <a:r>
              <a:rPr lang="en-US" baseline="0" dirty="0" smtClean="0"/>
              <a:t>These might be questions that they would be more interested in exploring.  Also, these questions don’t just need a list as an answer.</a:t>
            </a:r>
          </a:p>
          <a:p>
            <a:endParaRPr lang="en-US" baseline="0" dirty="0" smtClean="0"/>
          </a:p>
          <a:p>
            <a:r>
              <a:rPr lang="en-US" baseline="0" dirty="0" smtClean="0"/>
              <a:t>This question also has a narrow range of answers and little tug on students’ interests. </a:t>
            </a:r>
          </a:p>
          <a:p>
            <a:endParaRPr lang="en-US" baseline="0" dirty="0" smtClean="0"/>
          </a:p>
          <a:p>
            <a:r>
              <a:rPr lang="en-US" baseline="0" dirty="0" smtClean="0"/>
              <a:t>These questions open up the kinds of answers called for and make a connection to the student.</a:t>
            </a:r>
          </a:p>
        </p:txBody>
      </p:sp>
      <p:sp>
        <p:nvSpPr>
          <p:cNvPr id="4" name="Slide Number Placeholder 3"/>
          <p:cNvSpPr>
            <a:spLocks noGrp="1"/>
          </p:cNvSpPr>
          <p:nvPr>
            <p:ph type="sldNum" sz="quarter" idx="10"/>
          </p:nvPr>
        </p:nvSpPr>
        <p:spPr/>
        <p:txBody>
          <a:bodyPr/>
          <a:lstStyle/>
          <a:p>
            <a:fld id="{F1F15767-9403-46AF-958B-48E1D9F49393}" type="slidenum">
              <a:rPr lang="en-US" smtClean="0"/>
              <a:t>6</a:t>
            </a:fld>
            <a:endParaRPr lang="en-US"/>
          </a:p>
        </p:txBody>
      </p:sp>
    </p:spTree>
    <p:extLst>
      <p:ext uri="{BB962C8B-B14F-4D97-AF65-F5344CB8AC3E}">
        <p14:creationId xmlns:p14="http://schemas.microsoft.com/office/powerpoint/2010/main" val="3913677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Each essential question should be connected to at least one </a:t>
            </a:r>
            <a:r>
              <a:rPr lang="en-US" sz="1200" b="1" u="sng" dirty="0" smtClean="0"/>
              <a:t>KAS </a:t>
            </a:r>
            <a:r>
              <a:rPr lang="en-US" sz="1200" dirty="0" smtClean="0"/>
              <a:t>standard.  These standards may come from any subject area, including art, music, tech, etc., but should be written out in the space, along with the reference (e.g. R.8.6).  If only part of the standard is addressed, you need only put the reference and the part of the standard to be addressed.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So</a:t>
            </a:r>
            <a:r>
              <a:rPr lang="en-US" sz="1200" baseline="0" dirty="0" smtClean="0"/>
              <a:t>, lets look at some things we commonly see in this space and determine if they are effective.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This will not work because it doesn’t tell us the standard that students are expected to meet, only the subject area.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This one is better, but if this is all we have, we have to spend a great deal of time looking up what that standard actually says.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This is the one that gives us all of the information we need.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Remember to use the newest standards for which you are accountable.  You shouldn’t be teaching to standards which are no longer required in Kentucky!</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F1F15767-9403-46AF-958B-48E1D9F49393}" type="slidenum">
              <a:rPr lang="en-US" smtClean="0"/>
              <a:t>7</a:t>
            </a:fld>
            <a:endParaRPr lang="en-US"/>
          </a:p>
        </p:txBody>
      </p:sp>
    </p:spTree>
    <p:extLst>
      <p:ext uri="{BB962C8B-B14F-4D97-AF65-F5344CB8AC3E}">
        <p14:creationId xmlns:p14="http://schemas.microsoft.com/office/powerpoint/2010/main" val="4047359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There should be at least one learning target or “I can” statement for each standard.  The target should tell specifically what the students will know or be able to do when they finish the unit.  They</a:t>
            </a:r>
            <a:r>
              <a:rPr lang="en-US" sz="1200" baseline="0" dirty="0" smtClean="0"/>
              <a:t> should be connected to the standard and completion of each target should lead to understanding of the standard.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So, which of these targets makes the most sense with this standard?  The red one is the best connected.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The pink one may be modified into a target with success criteria.  For example, I can write an argument.  This means that I can state a claim and give clear reasons for my claim and relevant evidence to support my claim.  </a:t>
            </a:r>
            <a:endParaRPr lang="en-US" sz="1200" dirty="0" smtClean="0"/>
          </a:p>
        </p:txBody>
      </p:sp>
      <p:sp>
        <p:nvSpPr>
          <p:cNvPr id="4" name="Slide Number Placeholder 3"/>
          <p:cNvSpPr>
            <a:spLocks noGrp="1"/>
          </p:cNvSpPr>
          <p:nvPr>
            <p:ph type="sldNum" sz="quarter" idx="10"/>
          </p:nvPr>
        </p:nvSpPr>
        <p:spPr/>
        <p:txBody>
          <a:bodyPr/>
          <a:lstStyle/>
          <a:p>
            <a:fld id="{F1F15767-9403-46AF-958B-48E1D9F49393}" type="slidenum">
              <a:rPr lang="en-US" smtClean="0"/>
              <a:t>8</a:t>
            </a:fld>
            <a:endParaRPr lang="en-US"/>
          </a:p>
        </p:txBody>
      </p:sp>
    </p:spTree>
    <p:extLst>
      <p:ext uri="{BB962C8B-B14F-4D97-AF65-F5344CB8AC3E}">
        <p14:creationId xmlns:p14="http://schemas.microsoft.com/office/powerpoint/2010/main" val="1763410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There should be at least one assessment or product for each standard.  You may have one for each target, but if not, the assessment for the standard should clearly show how each target is assessed.  For example, if the assessment is a project, one should see how the targets allow the project to be completed.</a:t>
            </a:r>
          </a:p>
          <a:p>
            <a:endParaRPr lang="en-US" dirty="0"/>
          </a:p>
        </p:txBody>
      </p:sp>
      <p:sp>
        <p:nvSpPr>
          <p:cNvPr id="4" name="Slide Number Placeholder 3"/>
          <p:cNvSpPr>
            <a:spLocks noGrp="1"/>
          </p:cNvSpPr>
          <p:nvPr>
            <p:ph type="sldNum" sz="quarter" idx="10"/>
          </p:nvPr>
        </p:nvSpPr>
        <p:spPr/>
        <p:txBody>
          <a:bodyPr/>
          <a:lstStyle/>
          <a:p>
            <a:fld id="{F1F15767-9403-46AF-958B-48E1D9F49393}" type="slidenum">
              <a:rPr lang="en-US" smtClean="0"/>
              <a:t>9</a:t>
            </a:fld>
            <a:endParaRPr lang="en-US"/>
          </a:p>
        </p:txBody>
      </p:sp>
    </p:spTree>
    <p:extLst>
      <p:ext uri="{BB962C8B-B14F-4D97-AF65-F5344CB8AC3E}">
        <p14:creationId xmlns:p14="http://schemas.microsoft.com/office/powerpoint/2010/main" val="2712490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E8D8022-B5E6-400A-89CE-05AC3D90F6C9}" type="datetimeFigureOut">
              <a:rPr lang="en-US" smtClean="0"/>
              <a:t>9/5/2016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9B21CB-8D2A-47C0-BB93-39C200EF4051}" type="slidenum">
              <a:rPr lang="en-US" smtClean="0"/>
              <a:t>‹#›</a:t>
            </a:fld>
            <a:endParaRPr lang="en-US"/>
          </a:p>
        </p:txBody>
      </p:sp>
    </p:spTree>
    <p:extLst>
      <p:ext uri="{BB962C8B-B14F-4D97-AF65-F5344CB8AC3E}">
        <p14:creationId xmlns:p14="http://schemas.microsoft.com/office/powerpoint/2010/main" val="1284899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8D8022-B5E6-400A-89CE-05AC3D90F6C9}" type="datetimeFigureOut">
              <a:rPr lang="en-US" smtClean="0"/>
              <a:t>9/5/2016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9B21CB-8D2A-47C0-BB93-39C200EF4051}" type="slidenum">
              <a:rPr lang="en-US" smtClean="0"/>
              <a:t>‹#›</a:t>
            </a:fld>
            <a:endParaRPr lang="en-US"/>
          </a:p>
        </p:txBody>
      </p:sp>
    </p:spTree>
    <p:extLst>
      <p:ext uri="{BB962C8B-B14F-4D97-AF65-F5344CB8AC3E}">
        <p14:creationId xmlns:p14="http://schemas.microsoft.com/office/powerpoint/2010/main" val="3036148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8D8022-B5E6-400A-89CE-05AC3D90F6C9}" type="datetimeFigureOut">
              <a:rPr lang="en-US" smtClean="0"/>
              <a:t>9/5/2016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9B21CB-8D2A-47C0-BB93-39C200EF4051}" type="slidenum">
              <a:rPr lang="en-US" smtClean="0"/>
              <a:t>‹#›</a:t>
            </a:fld>
            <a:endParaRPr lang="en-US"/>
          </a:p>
        </p:txBody>
      </p:sp>
    </p:spTree>
    <p:extLst>
      <p:ext uri="{BB962C8B-B14F-4D97-AF65-F5344CB8AC3E}">
        <p14:creationId xmlns:p14="http://schemas.microsoft.com/office/powerpoint/2010/main" val="1355704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8D8022-B5E6-400A-89CE-05AC3D90F6C9}" type="datetimeFigureOut">
              <a:rPr lang="en-US" smtClean="0"/>
              <a:t>9/5/2016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9B21CB-8D2A-47C0-BB93-39C200EF4051}" type="slidenum">
              <a:rPr lang="en-US" smtClean="0"/>
              <a:t>‹#›</a:t>
            </a:fld>
            <a:endParaRPr lang="en-US"/>
          </a:p>
        </p:txBody>
      </p:sp>
    </p:spTree>
    <p:extLst>
      <p:ext uri="{BB962C8B-B14F-4D97-AF65-F5344CB8AC3E}">
        <p14:creationId xmlns:p14="http://schemas.microsoft.com/office/powerpoint/2010/main" val="4180239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8D8022-B5E6-400A-89CE-05AC3D90F6C9}" type="datetimeFigureOut">
              <a:rPr lang="en-US" smtClean="0"/>
              <a:t>9/5/2016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9B21CB-8D2A-47C0-BB93-39C200EF4051}" type="slidenum">
              <a:rPr lang="en-US" smtClean="0"/>
              <a:t>‹#›</a:t>
            </a:fld>
            <a:endParaRPr lang="en-US"/>
          </a:p>
        </p:txBody>
      </p:sp>
    </p:spTree>
    <p:extLst>
      <p:ext uri="{BB962C8B-B14F-4D97-AF65-F5344CB8AC3E}">
        <p14:creationId xmlns:p14="http://schemas.microsoft.com/office/powerpoint/2010/main" val="2303175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E8D8022-B5E6-400A-89CE-05AC3D90F6C9}" type="datetimeFigureOut">
              <a:rPr lang="en-US" smtClean="0"/>
              <a:t>9/5/2016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9B21CB-8D2A-47C0-BB93-39C200EF4051}" type="slidenum">
              <a:rPr lang="en-US" smtClean="0"/>
              <a:t>‹#›</a:t>
            </a:fld>
            <a:endParaRPr lang="en-US"/>
          </a:p>
        </p:txBody>
      </p:sp>
    </p:spTree>
    <p:extLst>
      <p:ext uri="{BB962C8B-B14F-4D97-AF65-F5344CB8AC3E}">
        <p14:creationId xmlns:p14="http://schemas.microsoft.com/office/powerpoint/2010/main" val="516107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8D8022-B5E6-400A-89CE-05AC3D90F6C9}" type="datetimeFigureOut">
              <a:rPr lang="en-US" smtClean="0"/>
              <a:t>9/5/2016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9B21CB-8D2A-47C0-BB93-39C200EF4051}" type="slidenum">
              <a:rPr lang="en-US" smtClean="0"/>
              <a:t>‹#›</a:t>
            </a:fld>
            <a:endParaRPr lang="en-US"/>
          </a:p>
        </p:txBody>
      </p:sp>
    </p:spTree>
    <p:extLst>
      <p:ext uri="{BB962C8B-B14F-4D97-AF65-F5344CB8AC3E}">
        <p14:creationId xmlns:p14="http://schemas.microsoft.com/office/powerpoint/2010/main" val="1527115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8D8022-B5E6-400A-89CE-05AC3D90F6C9}" type="datetimeFigureOut">
              <a:rPr lang="en-US" smtClean="0"/>
              <a:t>9/5/2016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9B21CB-8D2A-47C0-BB93-39C200EF4051}" type="slidenum">
              <a:rPr lang="en-US" smtClean="0"/>
              <a:t>‹#›</a:t>
            </a:fld>
            <a:endParaRPr lang="en-US"/>
          </a:p>
        </p:txBody>
      </p:sp>
    </p:spTree>
    <p:extLst>
      <p:ext uri="{BB962C8B-B14F-4D97-AF65-F5344CB8AC3E}">
        <p14:creationId xmlns:p14="http://schemas.microsoft.com/office/powerpoint/2010/main" val="580089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8D8022-B5E6-400A-89CE-05AC3D90F6C9}" type="datetimeFigureOut">
              <a:rPr lang="en-US" smtClean="0"/>
              <a:t>9/5/2016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9B21CB-8D2A-47C0-BB93-39C200EF4051}" type="slidenum">
              <a:rPr lang="en-US" smtClean="0"/>
              <a:t>‹#›</a:t>
            </a:fld>
            <a:endParaRPr lang="en-US"/>
          </a:p>
        </p:txBody>
      </p:sp>
    </p:spTree>
    <p:extLst>
      <p:ext uri="{BB962C8B-B14F-4D97-AF65-F5344CB8AC3E}">
        <p14:creationId xmlns:p14="http://schemas.microsoft.com/office/powerpoint/2010/main" val="3999787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8D8022-B5E6-400A-89CE-05AC3D90F6C9}" type="datetimeFigureOut">
              <a:rPr lang="en-US" smtClean="0"/>
              <a:t>9/5/2016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9B21CB-8D2A-47C0-BB93-39C200EF4051}" type="slidenum">
              <a:rPr lang="en-US" smtClean="0"/>
              <a:t>‹#›</a:t>
            </a:fld>
            <a:endParaRPr lang="en-US"/>
          </a:p>
        </p:txBody>
      </p:sp>
    </p:spTree>
    <p:extLst>
      <p:ext uri="{BB962C8B-B14F-4D97-AF65-F5344CB8AC3E}">
        <p14:creationId xmlns:p14="http://schemas.microsoft.com/office/powerpoint/2010/main" val="729000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8D8022-B5E6-400A-89CE-05AC3D90F6C9}" type="datetimeFigureOut">
              <a:rPr lang="en-US" smtClean="0"/>
              <a:t>9/5/2016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9B21CB-8D2A-47C0-BB93-39C200EF4051}" type="slidenum">
              <a:rPr lang="en-US" smtClean="0"/>
              <a:t>‹#›</a:t>
            </a:fld>
            <a:endParaRPr lang="en-US"/>
          </a:p>
        </p:txBody>
      </p:sp>
    </p:spTree>
    <p:extLst>
      <p:ext uri="{BB962C8B-B14F-4D97-AF65-F5344CB8AC3E}">
        <p14:creationId xmlns:p14="http://schemas.microsoft.com/office/powerpoint/2010/main" val="189585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8D8022-B5E6-400A-89CE-05AC3D90F6C9}" type="datetimeFigureOut">
              <a:rPr lang="en-US" smtClean="0"/>
              <a:t>9/5/2016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9B21CB-8D2A-47C0-BB93-39C200EF4051}" type="slidenum">
              <a:rPr lang="en-US" smtClean="0"/>
              <a:t>‹#›</a:t>
            </a:fld>
            <a:endParaRPr lang="en-US"/>
          </a:p>
        </p:txBody>
      </p:sp>
    </p:spTree>
    <p:extLst>
      <p:ext uri="{BB962C8B-B14F-4D97-AF65-F5344CB8AC3E}">
        <p14:creationId xmlns:p14="http://schemas.microsoft.com/office/powerpoint/2010/main" val="2784953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notesSlide" Target="../notesSlides/notesSlide10.xml"/><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2.png"/><Relationship Id="rId2" Type="http://schemas.microsoft.com/office/2007/relationships/media" Target="../media/media12.m4a"/><Relationship Id="rId1" Type="http://schemas.openxmlformats.org/officeDocument/2006/relationships/tags" Target="../tags/tag7.xml"/><Relationship Id="rId6" Type="http://schemas.openxmlformats.org/officeDocument/2006/relationships/image" Target="../media/image15.png"/><Relationship Id="rId5" Type="http://schemas.openxmlformats.org/officeDocument/2006/relationships/notesSlide" Target="../notesSlides/notesSlide12.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audio" Target="../media/media4.m4a"/><Relationship Id="rId7" Type="http://schemas.openxmlformats.org/officeDocument/2006/relationships/image" Target="../media/image5.png"/><Relationship Id="rId12" Type="http://schemas.openxmlformats.org/officeDocument/2006/relationships/image" Target="../media/image10.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notesSlide" Target="../notesSlides/notesSlide4.xml"/><Relationship Id="rId15" Type="http://schemas.openxmlformats.org/officeDocument/2006/relationships/image" Target="../media/image2.png"/><Relationship Id="rId10" Type="http://schemas.openxmlformats.org/officeDocument/2006/relationships/image" Target="../media/image8.png"/><Relationship Id="rId4" Type="http://schemas.openxmlformats.org/officeDocument/2006/relationships/slideLayout" Target="../slideLayouts/slideLayout7.xml"/><Relationship Id="rId9" Type="http://schemas.openxmlformats.org/officeDocument/2006/relationships/image" Target="../media/image7.png"/><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6.m4a"/><Relationship Id="rId7" Type="http://schemas.openxmlformats.org/officeDocument/2006/relationships/image" Target="../media/image14.pn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13.pn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22400" y="3408364"/>
            <a:ext cx="9144000" cy="2387600"/>
          </a:xfrm>
        </p:spPr>
        <p:txBody>
          <a:bodyPr>
            <a:noAutofit/>
          </a:bodyPr>
          <a:lstStyle/>
          <a:p>
            <a:r>
              <a:rPr lang="en-US" sz="8800" b="1" dirty="0" smtClean="0">
                <a:solidFill>
                  <a:schemeClr val="accent6">
                    <a:lumMod val="75000"/>
                  </a:schemeClr>
                </a:solidFill>
              </a:rPr>
              <a:t>Preparing a successful CEDAR Coal Study Unit</a:t>
            </a:r>
            <a:endParaRPr lang="en-US" sz="8800" b="1" dirty="0">
              <a:solidFill>
                <a:schemeClr val="accent6">
                  <a:lumMod val="75000"/>
                </a:schemeClr>
              </a:solidFill>
            </a:endParaRPr>
          </a:p>
        </p:txBody>
      </p:sp>
      <p:pic>
        <p:nvPicPr>
          <p:cNvPr id="3074" name="Picture 2" descr="http://www.cedarinc.org/images/sitenam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42" y="74612"/>
            <a:ext cx="3645958" cy="1806557"/>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68708431"/>
      </p:ext>
    </p:extLst>
  </p:cSld>
  <p:clrMapOvr>
    <a:masterClrMapping/>
  </p:clrMapOvr>
  <mc:AlternateContent xmlns:mc="http://schemas.openxmlformats.org/markup-compatibility/2006" xmlns:p14="http://schemas.microsoft.com/office/powerpoint/2010/main">
    <mc:Choice Requires="p14">
      <p:transition spd="slow" p14:dur="2000" advTm="20142"/>
    </mc:Choice>
    <mc:Fallback xmlns="">
      <p:transition spd="slow" advTm="20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928844229"/>
              </p:ext>
            </p:extLst>
          </p:nvPr>
        </p:nvGraphicFramePr>
        <p:xfrm>
          <a:off x="201168" y="155447"/>
          <a:ext cx="11594591" cy="5992369"/>
        </p:xfrm>
        <a:graphic>
          <a:graphicData uri="http://schemas.openxmlformats.org/drawingml/2006/table">
            <a:tbl>
              <a:tblPr firstRow="1" firstCol="1" bandRow="1"/>
              <a:tblGrid>
                <a:gridCol w="2350008"/>
                <a:gridCol w="3044952"/>
                <a:gridCol w="3259588"/>
                <a:gridCol w="2940043"/>
              </a:tblGrid>
              <a:tr h="1115569">
                <a:tc>
                  <a:txBody>
                    <a:bodyPr/>
                    <a:lstStyle/>
                    <a:p>
                      <a:pPr marL="0" marR="0" algn="ctr">
                        <a:lnSpc>
                          <a:spcPct val="115000"/>
                        </a:lnSpc>
                        <a:spcBef>
                          <a:spcPts val="0"/>
                        </a:spcBef>
                        <a:spcAft>
                          <a:spcPts val="0"/>
                        </a:spcAft>
                      </a:pPr>
                      <a:r>
                        <a:rPr lang="en-US" sz="1100" b="1"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Essential Questions:</a:t>
                      </a:r>
                      <a:r>
                        <a:rPr lang="en-US" sz="11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(2-5)</a:t>
                      </a:r>
                      <a:r>
                        <a:rPr lang="en-US"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These should be thinking questions that generally begin with “How” or “Why”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and may have multiple answers.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c>
                  <a:txBody>
                    <a:bodyPr/>
                    <a:lstStyle/>
                    <a:p>
                      <a:pPr marL="0" marR="0" algn="ctr">
                        <a:lnSpc>
                          <a:spcPct val="115000"/>
                        </a:lnSpc>
                        <a:spcBef>
                          <a:spcPts val="0"/>
                        </a:spcBef>
                        <a:spcAft>
                          <a:spcPts val="0"/>
                        </a:spcAft>
                      </a:pPr>
                      <a:r>
                        <a:rPr lang="en-US" sz="1100" b="1"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KCAS Standards</a:t>
                      </a:r>
                      <a:r>
                        <a:rPr lang="en-US"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r>
                        <a:rPr lang="en-US"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(list those that will support each essential question and will be assessed in the unit.)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c>
                  <a:txBody>
                    <a:bodyPr/>
                    <a:lstStyle/>
                    <a:p>
                      <a:pPr marL="0" marR="0" algn="ctr">
                        <a:lnSpc>
                          <a:spcPct val="115000"/>
                        </a:lnSpc>
                        <a:spcBef>
                          <a:spcPts val="0"/>
                        </a:spcBef>
                        <a:spcAft>
                          <a:spcPts val="0"/>
                        </a:spcAft>
                      </a:pPr>
                      <a:r>
                        <a:rPr lang="en-US" sz="1100" b="1" u="sng">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I Can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100" b="1" u="sng">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Statements</a:t>
                      </a:r>
                      <a:r>
                        <a:rPr lang="en-US" sz="1000" b="1" u="sng">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of what students will be able to do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c>
                  <a:txBody>
                    <a:bodyPr/>
                    <a:lstStyle/>
                    <a:p>
                      <a:pPr marL="0" marR="0" algn="ctr">
                        <a:spcBef>
                          <a:spcPts val="0"/>
                        </a:spcBef>
                        <a:spcAft>
                          <a:spcPts val="0"/>
                        </a:spcAft>
                      </a:pPr>
                      <a:r>
                        <a:rPr lang="en-US" sz="1100" b="1"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Assessments/Products</a:t>
                      </a:r>
                      <a:r>
                        <a:rPr lang="en-US" sz="11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r>
                        <a:rPr lang="en-US"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(list at least one assessment or product for each standard.)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Formative Assessment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Is on-going as teacher checks students’ progress.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Summative Assessment will be the final product.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r>
              <a:tr h="4599432">
                <a:tc>
                  <a:txBody>
                    <a:bodyPr/>
                    <a:lstStyle/>
                    <a:p>
                      <a:pPr marL="0" marR="0">
                        <a:spcBef>
                          <a:spcPts val="0"/>
                        </a:spcBef>
                        <a:spcAft>
                          <a:spcPts val="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 </a:t>
                      </a:r>
                      <a:r>
                        <a:rPr lang="en-US" sz="1400" b="1" dirty="0" smtClean="0">
                          <a:effectLst/>
                          <a:latin typeface="Arial" panose="020B0604020202020204" pitchFamily="34" charset="0"/>
                          <a:ea typeface="Calibri" panose="020F0502020204030204" pitchFamily="34" charset="0"/>
                          <a:cs typeface="Times New Roman" panose="02020603050405020304" pitchFamily="18" charset="0"/>
                        </a:rPr>
                        <a:t>How can I convey my feelings about coal mining in Eastern Ky through visual art?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2000" dirty="0" smtClean="0"/>
                        <a:t>4-VA:Cn10.1.4  Create works of art that reflect community cultural traditions.  </a:t>
                      </a:r>
                    </a:p>
                    <a:p>
                      <a:pPr marL="0" marR="0">
                        <a:spcBef>
                          <a:spcPts val="0"/>
                        </a:spcBef>
                        <a:spcAft>
                          <a:spcPts val="0"/>
                        </a:spcAft>
                      </a:pPr>
                      <a:endParaRPr lang="en-US" sz="2000" dirty="0" smtClean="0"/>
                    </a:p>
                    <a:p>
                      <a:pPr marL="0" marR="0">
                        <a:spcBef>
                          <a:spcPts val="0"/>
                        </a:spcBef>
                        <a:spcAft>
                          <a:spcPts val="0"/>
                        </a:spcAft>
                      </a:pPr>
                      <a:r>
                        <a:rPr lang="en-US" sz="2000" dirty="0" smtClean="0"/>
                        <a:t>4-VA:Cr3.1.4  Revise artwork in progress on the basis of insights gained through peer discussion. </a:t>
                      </a:r>
                    </a:p>
                    <a:p>
                      <a:pPr marL="0" marR="0">
                        <a:spcBef>
                          <a:spcPts val="0"/>
                        </a:spcBef>
                        <a:spcAft>
                          <a:spcPts val="0"/>
                        </a:spcAft>
                      </a:pPr>
                      <a:endParaRPr lang="en-US" sz="2000" dirty="0" smtClean="0"/>
                    </a:p>
                    <a:p>
                      <a:pPr marL="0" marR="0">
                        <a:spcBef>
                          <a:spcPts val="0"/>
                        </a:spcBef>
                        <a:spcAft>
                          <a:spcPts val="0"/>
                        </a:spcAft>
                      </a:pPr>
                      <a:r>
                        <a:rPr lang="en-US" sz="2000" dirty="0" smtClean="0"/>
                        <a:t>4-VA:Cr2.2.4  When making works of art, utilize and care for materials, tools, and equipment in a manner that prevents danger to oneself and others.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1800" baseline="0" dirty="0" smtClean="0">
                          <a:effectLst/>
                          <a:latin typeface="Arial" panose="020B0604020202020204" pitchFamily="34" charset="0"/>
                          <a:ea typeface="Calibri" panose="020F0502020204030204" pitchFamily="34" charset="0"/>
                          <a:cs typeface="Times New Roman" panose="02020603050405020304" pitchFamily="18" charset="0"/>
                        </a:rPr>
                        <a:t>I can create a work of visual art that expresses the feelings of myself and/or my community about coal mining.</a:t>
                      </a:r>
                    </a:p>
                    <a:p>
                      <a:pPr marL="0" marR="0">
                        <a:spcBef>
                          <a:spcPts val="0"/>
                        </a:spcBef>
                        <a:spcAft>
                          <a:spcPts val="0"/>
                        </a:spcAft>
                      </a:pPr>
                      <a:endParaRPr lang="en-US" sz="1800" baseline="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baseline="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aseline="0" dirty="0" smtClean="0">
                          <a:effectLst/>
                          <a:latin typeface="Arial" panose="020B0604020202020204" pitchFamily="34" charset="0"/>
                          <a:ea typeface="Calibri" panose="020F0502020204030204" pitchFamily="34" charset="0"/>
                          <a:cs typeface="Times New Roman" panose="02020603050405020304" pitchFamily="18" charset="0"/>
                        </a:rPr>
                        <a:t>I can use feedback from my peers to improve my artwork.</a:t>
                      </a:r>
                    </a:p>
                    <a:p>
                      <a:pPr marL="0" marR="0">
                        <a:spcBef>
                          <a:spcPts val="0"/>
                        </a:spcBef>
                        <a:spcAft>
                          <a:spcPts val="0"/>
                        </a:spcAft>
                      </a:pPr>
                      <a:endParaRPr lang="en-US" sz="1800" baseline="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baseline="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baseline="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aseline="0" dirty="0" smtClean="0">
                          <a:effectLst/>
                          <a:latin typeface="Arial" panose="020B0604020202020204" pitchFamily="34" charset="0"/>
                          <a:ea typeface="Calibri" panose="020F0502020204030204" pitchFamily="34" charset="0"/>
                          <a:cs typeface="Times New Roman" panose="02020603050405020304" pitchFamily="18" charset="0"/>
                        </a:rPr>
                        <a:t>I can use material safely.</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Students will create a work of visual art which conveys</a:t>
                      </a:r>
                      <a:r>
                        <a:rPr lang="en-US" sz="2000" baseline="0" dirty="0" smtClean="0">
                          <a:effectLst/>
                          <a:latin typeface="Calibri" panose="020F0502020204030204" pitchFamily="34" charset="0"/>
                          <a:ea typeface="Calibri" panose="020F0502020204030204" pitchFamily="34" charset="0"/>
                          <a:cs typeface="Times New Roman" panose="02020603050405020304" pitchFamily="18" charset="0"/>
                        </a:rPr>
                        <a:t> their feelings and/or their communities feelings about coal mining.  They will use rubrics to give one another feedback on the work and on the use of materials as they work.</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r>
            </a:tbl>
          </a:graphicData>
        </a:graphic>
      </p:graphicFrame>
      <p:sp>
        <p:nvSpPr>
          <p:cNvPr id="2" name="Freeform 1"/>
          <p:cNvSpPr/>
          <p:nvPr/>
        </p:nvSpPr>
        <p:spPr>
          <a:xfrm>
            <a:off x="7560733" y="1540933"/>
            <a:ext cx="3090638" cy="1193800"/>
          </a:xfrm>
          <a:custGeom>
            <a:avLst/>
            <a:gdLst>
              <a:gd name="connsiteX0" fmla="*/ 0 w 3090638"/>
              <a:gd name="connsiteY0" fmla="*/ 897467 h 1193800"/>
              <a:gd name="connsiteX1" fmla="*/ 42334 w 3090638"/>
              <a:gd name="connsiteY1" fmla="*/ 914400 h 1193800"/>
              <a:gd name="connsiteX2" fmla="*/ 93134 w 3090638"/>
              <a:gd name="connsiteY2" fmla="*/ 931334 h 1193800"/>
              <a:gd name="connsiteX3" fmla="*/ 110067 w 3090638"/>
              <a:gd name="connsiteY3" fmla="*/ 956734 h 1193800"/>
              <a:gd name="connsiteX4" fmla="*/ 135467 w 3090638"/>
              <a:gd name="connsiteY4" fmla="*/ 965200 h 1193800"/>
              <a:gd name="connsiteX5" fmla="*/ 194734 w 3090638"/>
              <a:gd name="connsiteY5" fmla="*/ 990600 h 1193800"/>
              <a:gd name="connsiteX6" fmla="*/ 245534 w 3090638"/>
              <a:gd name="connsiteY6" fmla="*/ 1024467 h 1193800"/>
              <a:gd name="connsiteX7" fmla="*/ 270934 w 3090638"/>
              <a:gd name="connsiteY7" fmla="*/ 1041400 h 1193800"/>
              <a:gd name="connsiteX8" fmla="*/ 338667 w 3090638"/>
              <a:gd name="connsiteY8" fmla="*/ 1075267 h 1193800"/>
              <a:gd name="connsiteX9" fmla="*/ 389467 w 3090638"/>
              <a:gd name="connsiteY9" fmla="*/ 1109134 h 1193800"/>
              <a:gd name="connsiteX10" fmla="*/ 414867 w 3090638"/>
              <a:gd name="connsiteY10" fmla="*/ 1126067 h 1193800"/>
              <a:gd name="connsiteX11" fmla="*/ 516467 w 3090638"/>
              <a:gd name="connsiteY11" fmla="*/ 1151467 h 1193800"/>
              <a:gd name="connsiteX12" fmla="*/ 584200 w 3090638"/>
              <a:gd name="connsiteY12" fmla="*/ 1176867 h 1193800"/>
              <a:gd name="connsiteX13" fmla="*/ 728134 w 3090638"/>
              <a:gd name="connsiteY13" fmla="*/ 1193800 h 1193800"/>
              <a:gd name="connsiteX14" fmla="*/ 1219200 w 3090638"/>
              <a:gd name="connsiteY14" fmla="*/ 1185334 h 1193800"/>
              <a:gd name="connsiteX15" fmla="*/ 1261534 w 3090638"/>
              <a:gd name="connsiteY15" fmla="*/ 1159934 h 1193800"/>
              <a:gd name="connsiteX16" fmla="*/ 1312334 w 3090638"/>
              <a:gd name="connsiteY16" fmla="*/ 1143000 h 1193800"/>
              <a:gd name="connsiteX17" fmla="*/ 1337734 w 3090638"/>
              <a:gd name="connsiteY17" fmla="*/ 1134534 h 1193800"/>
              <a:gd name="connsiteX18" fmla="*/ 1380067 w 3090638"/>
              <a:gd name="connsiteY18" fmla="*/ 1126067 h 1193800"/>
              <a:gd name="connsiteX19" fmla="*/ 1498600 w 3090638"/>
              <a:gd name="connsiteY19" fmla="*/ 1083734 h 1193800"/>
              <a:gd name="connsiteX20" fmla="*/ 1557867 w 3090638"/>
              <a:gd name="connsiteY20" fmla="*/ 1058334 h 1193800"/>
              <a:gd name="connsiteX21" fmla="*/ 1600200 w 3090638"/>
              <a:gd name="connsiteY21" fmla="*/ 1032934 h 1193800"/>
              <a:gd name="connsiteX22" fmla="*/ 1684867 w 3090638"/>
              <a:gd name="connsiteY22" fmla="*/ 990600 h 1193800"/>
              <a:gd name="connsiteX23" fmla="*/ 1701800 w 3090638"/>
              <a:gd name="connsiteY23" fmla="*/ 965200 h 1193800"/>
              <a:gd name="connsiteX24" fmla="*/ 1769534 w 3090638"/>
              <a:gd name="connsiteY24" fmla="*/ 931334 h 1193800"/>
              <a:gd name="connsiteX25" fmla="*/ 1837267 w 3090638"/>
              <a:gd name="connsiteY25" fmla="*/ 897467 h 1193800"/>
              <a:gd name="connsiteX26" fmla="*/ 1871134 w 3090638"/>
              <a:gd name="connsiteY26" fmla="*/ 889000 h 1193800"/>
              <a:gd name="connsiteX27" fmla="*/ 1955800 w 3090638"/>
              <a:gd name="connsiteY27" fmla="*/ 846667 h 1193800"/>
              <a:gd name="connsiteX28" fmla="*/ 2023534 w 3090638"/>
              <a:gd name="connsiteY28" fmla="*/ 821267 h 1193800"/>
              <a:gd name="connsiteX29" fmla="*/ 2074334 w 3090638"/>
              <a:gd name="connsiteY29" fmla="*/ 770467 h 1193800"/>
              <a:gd name="connsiteX30" fmla="*/ 2099734 w 3090638"/>
              <a:gd name="connsiteY30" fmla="*/ 753534 h 1193800"/>
              <a:gd name="connsiteX31" fmla="*/ 2133600 w 3090638"/>
              <a:gd name="connsiteY31" fmla="*/ 736600 h 1193800"/>
              <a:gd name="connsiteX32" fmla="*/ 2218267 w 3090638"/>
              <a:gd name="connsiteY32" fmla="*/ 677334 h 1193800"/>
              <a:gd name="connsiteX33" fmla="*/ 2269067 w 3090638"/>
              <a:gd name="connsiteY33" fmla="*/ 643467 h 1193800"/>
              <a:gd name="connsiteX34" fmla="*/ 2294467 w 3090638"/>
              <a:gd name="connsiteY34" fmla="*/ 626534 h 1193800"/>
              <a:gd name="connsiteX35" fmla="*/ 2345267 w 3090638"/>
              <a:gd name="connsiteY35" fmla="*/ 609600 h 1193800"/>
              <a:gd name="connsiteX36" fmla="*/ 2387600 w 3090638"/>
              <a:gd name="connsiteY36" fmla="*/ 592667 h 1193800"/>
              <a:gd name="connsiteX37" fmla="*/ 2404534 w 3090638"/>
              <a:gd name="connsiteY37" fmla="*/ 575734 h 1193800"/>
              <a:gd name="connsiteX38" fmla="*/ 2463800 w 3090638"/>
              <a:gd name="connsiteY38" fmla="*/ 558800 h 1193800"/>
              <a:gd name="connsiteX39" fmla="*/ 2540000 w 3090638"/>
              <a:gd name="connsiteY39" fmla="*/ 499534 h 1193800"/>
              <a:gd name="connsiteX40" fmla="*/ 2582334 w 3090638"/>
              <a:gd name="connsiteY40" fmla="*/ 491067 h 1193800"/>
              <a:gd name="connsiteX41" fmla="*/ 2641600 w 3090638"/>
              <a:gd name="connsiteY41" fmla="*/ 448734 h 1193800"/>
              <a:gd name="connsiteX42" fmla="*/ 2675467 w 3090638"/>
              <a:gd name="connsiteY42" fmla="*/ 406400 h 1193800"/>
              <a:gd name="connsiteX43" fmla="*/ 2700867 w 3090638"/>
              <a:gd name="connsiteY43" fmla="*/ 381000 h 1193800"/>
              <a:gd name="connsiteX44" fmla="*/ 2743200 w 3090638"/>
              <a:gd name="connsiteY44" fmla="*/ 330200 h 1193800"/>
              <a:gd name="connsiteX45" fmla="*/ 2810934 w 3090638"/>
              <a:gd name="connsiteY45" fmla="*/ 270934 h 1193800"/>
              <a:gd name="connsiteX46" fmla="*/ 2836334 w 3090638"/>
              <a:gd name="connsiteY46" fmla="*/ 245534 h 1193800"/>
              <a:gd name="connsiteX47" fmla="*/ 2912534 w 3090638"/>
              <a:gd name="connsiteY47" fmla="*/ 203200 h 1193800"/>
              <a:gd name="connsiteX48" fmla="*/ 2937934 w 3090638"/>
              <a:gd name="connsiteY48" fmla="*/ 186267 h 1193800"/>
              <a:gd name="connsiteX49" fmla="*/ 2963334 w 3090638"/>
              <a:gd name="connsiteY49" fmla="*/ 160867 h 1193800"/>
              <a:gd name="connsiteX50" fmla="*/ 2988734 w 3090638"/>
              <a:gd name="connsiteY50" fmla="*/ 152400 h 1193800"/>
              <a:gd name="connsiteX51" fmla="*/ 3031067 w 3090638"/>
              <a:gd name="connsiteY51" fmla="*/ 101600 h 1193800"/>
              <a:gd name="connsiteX52" fmla="*/ 3048000 w 3090638"/>
              <a:gd name="connsiteY52" fmla="*/ 76200 h 1193800"/>
              <a:gd name="connsiteX53" fmla="*/ 3064934 w 3090638"/>
              <a:gd name="connsiteY53" fmla="*/ 59267 h 1193800"/>
              <a:gd name="connsiteX54" fmla="*/ 3090334 w 3090638"/>
              <a:gd name="connsiteY54" fmla="*/ 8467 h 1193800"/>
              <a:gd name="connsiteX55" fmla="*/ 3090334 w 3090638"/>
              <a:gd name="connsiteY55" fmla="*/ 0 h 11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90638" h="1193800">
                <a:moveTo>
                  <a:pt x="0" y="897467"/>
                </a:moveTo>
                <a:cubicBezTo>
                  <a:pt x="14111" y="903111"/>
                  <a:pt x="28051" y="909206"/>
                  <a:pt x="42334" y="914400"/>
                </a:cubicBezTo>
                <a:cubicBezTo>
                  <a:pt x="59109" y="920500"/>
                  <a:pt x="93134" y="931334"/>
                  <a:pt x="93134" y="931334"/>
                </a:cubicBezTo>
                <a:cubicBezTo>
                  <a:pt x="98778" y="939801"/>
                  <a:pt x="102121" y="950377"/>
                  <a:pt x="110067" y="956734"/>
                </a:cubicBezTo>
                <a:cubicBezTo>
                  <a:pt x="117036" y="962309"/>
                  <a:pt x="127181" y="961886"/>
                  <a:pt x="135467" y="965200"/>
                </a:cubicBezTo>
                <a:cubicBezTo>
                  <a:pt x="155423" y="973182"/>
                  <a:pt x="174978" y="982133"/>
                  <a:pt x="194734" y="990600"/>
                </a:cubicBezTo>
                <a:cubicBezTo>
                  <a:pt x="224913" y="1020781"/>
                  <a:pt x="197694" y="997130"/>
                  <a:pt x="245534" y="1024467"/>
                </a:cubicBezTo>
                <a:cubicBezTo>
                  <a:pt x="254369" y="1029515"/>
                  <a:pt x="262001" y="1036527"/>
                  <a:pt x="270934" y="1041400"/>
                </a:cubicBezTo>
                <a:cubicBezTo>
                  <a:pt x="293094" y="1053488"/>
                  <a:pt x="317664" y="1061265"/>
                  <a:pt x="338667" y="1075267"/>
                </a:cubicBezTo>
                <a:lnTo>
                  <a:pt x="389467" y="1109134"/>
                </a:lnTo>
                <a:cubicBezTo>
                  <a:pt x="397934" y="1114778"/>
                  <a:pt x="405214" y="1122849"/>
                  <a:pt x="414867" y="1126067"/>
                </a:cubicBezTo>
                <a:cubicBezTo>
                  <a:pt x="481953" y="1148429"/>
                  <a:pt x="448061" y="1140065"/>
                  <a:pt x="516467" y="1151467"/>
                </a:cubicBezTo>
                <a:cubicBezTo>
                  <a:pt x="529410" y="1156644"/>
                  <a:pt x="566506" y="1172443"/>
                  <a:pt x="584200" y="1176867"/>
                </a:cubicBezTo>
                <a:cubicBezTo>
                  <a:pt x="637161" y="1190108"/>
                  <a:pt x="665791" y="1188605"/>
                  <a:pt x="728134" y="1193800"/>
                </a:cubicBezTo>
                <a:lnTo>
                  <a:pt x="1219200" y="1185334"/>
                </a:lnTo>
                <a:cubicBezTo>
                  <a:pt x="1258770" y="1184037"/>
                  <a:pt x="1232388" y="1174507"/>
                  <a:pt x="1261534" y="1159934"/>
                </a:cubicBezTo>
                <a:cubicBezTo>
                  <a:pt x="1277499" y="1151952"/>
                  <a:pt x="1295401" y="1148644"/>
                  <a:pt x="1312334" y="1143000"/>
                </a:cubicBezTo>
                <a:cubicBezTo>
                  <a:pt x="1320801" y="1140178"/>
                  <a:pt x="1328983" y="1136284"/>
                  <a:pt x="1337734" y="1134534"/>
                </a:cubicBezTo>
                <a:cubicBezTo>
                  <a:pt x="1351845" y="1131712"/>
                  <a:pt x="1366184" y="1129853"/>
                  <a:pt x="1380067" y="1126067"/>
                </a:cubicBezTo>
                <a:cubicBezTo>
                  <a:pt x="1410089" y="1117879"/>
                  <a:pt x="1473127" y="1093286"/>
                  <a:pt x="1498600" y="1083734"/>
                </a:cubicBezTo>
                <a:cubicBezTo>
                  <a:pt x="1534985" y="1047349"/>
                  <a:pt x="1490985" y="1085086"/>
                  <a:pt x="1557867" y="1058334"/>
                </a:cubicBezTo>
                <a:cubicBezTo>
                  <a:pt x="1573146" y="1052222"/>
                  <a:pt x="1585680" y="1040678"/>
                  <a:pt x="1600200" y="1032934"/>
                </a:cubicBezTo>
                <a:cubicBezTo>
                  <a:pt x="1628041" y="1018085"/>
                  <a:pt x="1684867" y="990600"/>
                  <a:pt x="1684867" y="990600"/>
                </a:cubicBezTo>
                <a:cubicBezTo>
                  <a:pt x="1690511" y="982133"/>
                  <a:pt x="1694074" y="971822"/>
                  <a:pt x="1701800" y="965200"/>
                </a:cubicBezTo>
                <a:cubicBezTo>
                  <a:pt x="1742632" y="930201"/>
                  <a:pt x="1733487" y="947719"/>
                  <a:pt x="1769534" y="931334"/>
                </a:cubicBezTo>
                <a:cubicBezTo>
                  <a:pt x="1792514" y="920889"/>
                  <a:pt x="1812778" y="903589"/>
                  <a:pt x="1837267" y="897467"/>
                </a:cubicBezTo>
                <a:cubicBezTo>
                  <a:pt x="1848556" y="894645"/>
                  <a:pt x="1860438" y="893584"/>
                  <a:pt x="1871134" y="889000"/>
                </a:cubicBezTo>
                <a:cubicBezTo>
                  <a:pt x="1900136" y="876571"/>
                  <a:pt x="1926503" y="858385"/>
                  <a:pt x="1955800" y="846667"/>
                </a:cubicBezTo>
                <a:cubicBezTo>
                  <a:pt x="2006420" y="826420"/>
                  <a:pt x="1983716" y="834540"/>
                  <a:pt x="2023534" y="821267"/>
                </a:cubicBezTo>
                <a:cubicBezTo>
                  <a:pt x="2040467" y="804334"/>
                  <a:pt x="2054408" y="783750"/>
                  <a:pt x="2074334" y="770467"/>
                </a:cubicBezTo>
                <a:cubicBezTo>
                  <a:pt x="2082801" y="764823"/>
                  <a:pt x="2090899" y="758583"/>
                  <a:pt x="2099734" y="753534"/>
                </a:cubicBezTo>
                <a:cubicBezTo>
                  <a:pt x="2110692" y="747272"/>
                  <a:pt x="2123745" y="744485"/>
                  <a:pt x="2133600" y="736600"/>
                </a:cubicBezTo>
                <a:cubicBezTo>
                  <a:pt x="2214090" y="672207"/>
                  <a:pt x="2150739" y="694215"/>
                  <a:pt x="2218267" y="677334"/>
                </a:cubicBezTo>
                <a:cubicBezTo>
                  <a:pt x="2248446" y="647153"/>
                  <a:pt x="2221227" y="670804"/>
                  <a:pt x="2269067" y="643467"/>
                </a:cubicBezTo>
                <a:cubicBezTo>
                  <a:pt x="2277902" y="638419"/>
                  <a:pt x="2285168" y="630667"/>
                  <a:pt x="2294467" y="626534"/>
                </a:cubicBezTo>
                <a:cubicBezTo>
                  <a:pt x="2310778" y="619285"/>
                  <a:pt x="2328492" y="615700"/>
                  <a:pt x="2345267" y="609600"/>
                </a:cubicBezTo>
                <a:cubicBezTo>
                  <a:pt x="2359550" y="604406"/>
                  <a:pt x="2373489" y="598311"/>
                  <a:pt x="2387600" y="592667"/>
                </a:cubicBezTo>
                <a:cubicBezTo>
                  <a:pt x="2393245" y="587023"/>
                  <a:pt x="2397689" y="579841"/>
                  <a:pt x="2404534" y="575734"/>
                </a:cubicBezTo>
                <a:cubicBezTo>
                  <a:pt x="2413210" y="570528"/>
                  <a:pt x="2457473" y="560382"/>
                  <a:pt x="2463800" y="558800"/>
                </a:cubicBezTo>
                <a:cubicBezTo>
                  <a:pt x="2494615" y="527986"/>
                  <a:pt x="2501214" y="512463"/>
                  <a:pt x="2540000" y="499534"/>
                </a:cubicBezTo>
                <a:cubicBezTo>
                  <a:pt x="2553652" y="494983"/>
                  <a:pt x="2568223" y="493889"/>
                  <a:pt x="2582334" y="491067"/>
                </a:cubicBezTo>
                <a:cubicBezTo>
                  <a:pt x="2596758" y="481451"/>
                  <a:pt x="2631096" y="459238"/>
                  <a:pt x="2641600" y="448734"/>
                </a:cubicBezTo>
                <a:cubicBezTo>
                  <a:pt x="2654378" y="435956"/>
                  <a:pt x="2663567" y="420000"/>
                  <a:pt x="2675467" y="406400"/>
                </a:cubicBezTo>
                <a:cubicBezTo>
                  <a:pt x="2683352" y="397389"/>
                  <a:pt x="2693075" y="390091"/>
                  <a:pt x="2700867" y="381000"/>
                </a:cubicBezTo>
                <a:cubicBezTo>
                  <a:pt x="2718824" y="360051"/>
                  <a:pt x="2723209" y="346193"/>
                  <a:pt x="2743200" y="330200"/>
                </a:cubicBezTo>
                <a:cubicBezTo>
                  <a:pt x="2813216" y="274186"/>
                  <a:pt x="2706469" y="375398"/>
                  <a:pt x="2810934" y="270934"/>
                </a:cubicBezTo>
                <a:cubicBezTo>
                  <a:pt x="2819401" y="262467"/>
                  <a:pt x="2824975" y="249321"/>
                  <a:pt x="2836334" y="245534"/>
                </a:cubicBezTo>
                <a:cubicBezTo>
                  <a:pt x="2881041" y="230631"/>
                  <a:pt x="2854307" y="242018"/>
                  <a:pt x="2912534" y="203200"/>
                </a:cubicBezTo>
                <a:cubicBezTo>
                  <a:pt x="2921001" y="197556"/>
                  <a:pt x="2930739" y="193462"/>
                  <a:pt x="2937934" y="186267"/>
                </a:cubicBezTo>
                <a:cubicBezTo>
                  <a:pt x="2946401" y="177800"/>
                  <a:pt x="2953371" y="167509"/>
                  <a:pt x="2963334" y="160867"/>
                </a:cubicBezTo>
                <a:cubicBezTo>
                  <a:pt x="2970760" y="155916"/>
                  <a:pt x="2980267" y="155222"/>
                  <a:pt x="2988734" y="152400"/>
                </a:cubicBezTo>
                <a:cubicBezTo>
                  <a:pt x="3030775" y="89337"/>
                  <a:pt x="2976742" y="166790"/>
                  <a:pt x="3031067" y="101600"/>
                </a:cubicBezTo>
                <a:cubicBezTo>
                  <a:pt x="3037581" y="93783"/>
                  <a:pt x="3041643" y="84146"/>
                  <a:pt x="3048000" y="76200"/>
                </a:cubicBezTo>
                <a:cubicBezTo>
                  <a:pt x="3052987" y="69967"/>
                  <a:pt x="3059947" y="65500"/>
                  <a:pt x="3064934" y="59267"/>
                </a:cubicBezTo>
                <a:cubicBezTo>
                  <a:pt x="3079983" y="40456"/>
                  <a:pt x="3084644" y="31228"/>
                  <a:pt x="3090334" y="8467"/>
                </a:cubicBezTo>
                <a:cubicBezTo>
                  <a:pt x="3091019" y="5729"/>
                  <a:pt x="3090334" y="2822"/>
                  <a:pt x="309033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6874933" y="3081818"/>
            <a:ext cx="3581400" cy="1007582"/>
          </a:xfrm>
          <a:custGeom>
            <a:avLst/>
            <a:gdLst>
              <a:gd name="connsiteX0" fmla="*/ 0 w 3581400"/>
              <a:gd name="connsiteY0" fmla="*/ 508049 h 1007582"/>
              <a:gd name="connsiteX1" fmla="*/ 50800 w 3581400"/>
              <a:gd name="connsiteY1" fmla="*/ 550382 h 1007582"/>
              <a:gd name="connsiteX2" fmla="*/ 101600 w 3581400"/>
              <a:gd name="connsiteY2" fmla="*/ 601182 h 1007582"/>
              <a:gd name="connsiteX3" fmla="*/ 118534 w 3581400"/>
              <a:gd name="connsiteY3" fmla="*/ 618115 h 1007582"/>
              <a:gd name="connsiteX4" fmla="*/ 135467 w 3581400"/>
              <a:gd name="connsiteY4" fmla="*/ 635049 h 1007582"/>
              <a:gd name="connsiteX5" fmla="*/ 177800 w 3581400"/>
              <a:gd name="connsiteY5" fmla="*/ 677382 h 1007582"/>
              <a:gd name="connsiteX6" fmla="*/ 228600 w 3581400"/>
              <a:gd name="connsiteY6" fmla="*/ 736649 h 1007582"/>
              <a:gd name="connsiteX7" fmla="*/ 279400 w 3581400"/>
              <a:gd name="connsiteY7" fmla="*/ 753582 h 1007582"/>
              <a:gd name="connsiteX8" fmla="*/ 313267 w 3581400"/>
              <a:gd name="connsiteY8" fmla="*/ 787449 h 1007582"/>
              <a:gd name="connsiteX9" fmla="*/ 406400 w 3581400"/>
              <a:gd name="connsiteY9" fmla="*/ 846715 h 1007582"/>
              <a:gd name="connsiteX10" fmla="*/ 431800 w 3581400"/>
              <a:gd name="connsiteY10" fmla="*/ 872115 h 1007582"/>
              <a:gd name="connsiteX11" fmla="*/ 499534 w 3581400"/>
              <a:gd name="connsiteY11" fmla="*/ 905982 h 1007582"/>
              <a:gd name="connsiteX12" fmla="*/ 558800 w 3581400"/>
              <a:gd name="connsiteY12" fmla="*/ 939849 h 1007582"/>
              <a:gd name="connsiteX13" fmla="*/ 601134 w 3581400"/>
              <a:gd name="connsiteY13" fmla="*/ 982182 h 1007582"/>
              <a:gd name="connsiteX14" fmla="*/ 702734 w 3581400"/>
              <a:gd name="connsiteY14" fmla="*/ 1007582 h 1007582"/>
              <a:gd name="connsiteX15" fmla="*/ 872067 w 3581400"/>
              <a:gd name="connsiteY15" fmla="*/ 999115 h 1007582"/>
              <a:gd name="connsiteX16" fmla="*/ 922867 w 3581400"/>
              <a:gd name="connsiteY16" fmla="*/ 990649 h 1007582"/>
              <a:gd name="connsiteX17" fmla="*/ 982134 w 3581400"/>
              <a:gd name="connsiteY17" fmla="*/ 982182 h 1007582"/>
              <a:gd name="connsiteX18" fmla="*/ 1066800 w 3581400"/>
              <a:gd name="connsiteY18" fmla="*/ 956782 h 1007582"/>
              <a:gd name="connsiteX19" fmla="*/ 1083734 w 3581400"/>
              <a:gd name="connsiteY19" fmla="*/ 939849 h 1007582"/>
              <a:gd name="connsiteX20" fmla="*/ 1143000 w 3581400"/>
              <a:gd name="connsiteY20" fmla="*/ 914449 h 1007582"/>
              <a:gd name="connsiteX21" fmla="*/ 1185334 w 3581400"/>
              <a:gd name="connsiteY21" fmla="*/ 897515 h 1007582"/>
              <a:gd name="connsiteX22" fmla="*/ 1270000 w 3581400"/>
              <a:gd name="connsiteY22" fmla="*/ 872115 h 1007582"/>
              <a:gd name="connsiteX23" fmla="*/ 1371600 w 3581400"/>
              <a:gd name="connsiteY23" fmla="*/ 829782 h 1007582"/>
              <a:gd name="connsiteX24" fmla="*/ 1397000 w 3581400"/>
              <a:gd name="connsiteY24" fmla="*/ 812849 h 1007582"/>
              <a:gd name="connsiteX25" fmla="*/ 1473200 w 3581400"/>
              <a:gd name="connsiteY25" fmla="*/ 787449 h 1007582"/>
              <a:gd name="connsiteX26" fmla="*/ 1557867 w 3581400"/>
              <a:gd name="connsiteY26" fmla="*/ 736649 h 1007582"/>
              <a:gd name="connsiteX27" fmla="*/ 1625600 w 3581400"/>
              <a:gd name="connsiteY27" fmla="*/ 719715 h 1007582"/>
              <a:gd name="connsiteX28" fmla="*/ 1701800 w 3581400"/>
              <a:gd name="connsiteY28" fmla="*/ 694315 h 1007582"/>
              <a:gd name="connsiteX29" fmla="*/ 1769534 w 3581400"/>
              <a:gd name="connsiteY29" fmla="*/ 660449 h 1007582"/>
              <a:gd name="connsiteX30" fmla="*/ 1794934 w 3581400"/>
              <a:gd name="connsiteY30" fmla="*/ 643515 h 1007582"/>
              <a:gd name="connsiteX31" fmla="*/ 1854200 w 3581400"/>
              <a:gd name="connsiteY31" fmla="*/ 635049 h 1007582"/>
              <a:gd name="connsiteX32" fmla="*/ 1905000 w 3581400"/>
              <a:gd name="connsiteY32" fmla="*/ 618115 h 1007582"/>
              <a:gd name="connsiteX33" fmla="*/ 1930400 w 3581400"/>
              <a:gd name="connsiteY33" fmla="*/ 609649 h 1007582"/>
              <a:gd name="connsiteX34" fmla="*/ 1981200 w 3581400"/>
              <a:gd name="connsiteY34" fmla="*/ 601182 h 1007582"/>
              <a:gd name="connsiteX35" fmla="*/ 2108200 w 3581400"/>
              <a:gd name="connsiteY35" fmla="*/ 575782 h 1007582"/>
              <a:gd name="connsiteX36" fmla="*/ 2362200 w 3581400"/>
              <a:gd name="connsiteY36" fmla="*/ 567315 h 1007582"/>
              <a:gd name="connsiteX37" fmla="*/ 2429934 w 3581400"/>
              <a:gd name="connsiteY37" fmla="*/ 558849 h 1007582"/>
              <a:gd name="connsiteX38" fmla="*/ 2455334 w 3581400"/>
              <a:gd name="connsiteY38" fmla="*/ 550382 h 1007582"/>
              <a:gd name="connsiteX39" fmla="*/ 2531534 w 3581400"/>
              <a:gd name="connsiteY39" fmla="*/ 533449 h 1007582"/>
              <a:gd name="connsiteX40" fmla="*/ 2556934 w 3581400"/>
              <a:gd name="connsiteY40" fmla="*/ 524982 h 1007582"/>
              <a:gd name="connsiteX41" fmla="*/ 2650067 w 3581400"/>
              <a:gd name="connsiteY41" fmla="*/ 516515 h 1007582"/>
              <a:gd name="connsiteX42" fmla="*/ 2700867 w 3581400"/>
              <a:gd name="connsiteY42" fmla="*/ 499582 h 1007582"/>
              <a:gd name="connsiteX43" fmla="*/ 2794000 w 3581400"/>
              <a:gd name="connsiteY43" fmla="*/ 482649 h 1007582"/>
              <a:gd name="connsiteX44" fmla="*/ 2870200 w 3581400"/>
              <a:gd name="connsiteY44" fmla="*/ 465715 h 1007582"/>
              <a:gd name="connsiteX45" fmla="*/ 2921000 w 3581400"/>
              <a:gd name="connsiteY45" fmla="*/ 448782 h 1007582"/>
              <a:gd name="connsiteX46" fmla="*/ 2946400 w 3581400"/>
              <a:gd name="connsiteY46" fmla="*/ 440315 h 1007582"/>
              <a:gd name="connsiteX47" fmla="*/ 2963334 w 3581400"/>
              <a:gd name="connsiteY47" fmla="*/ 423382 h 1007582"/>
              <a:gd name="connsiteX48" fmla="*/ 2997200 w 3581400"/>
              <a:gd name="connsiteY48" fmla="*/ 414915 h 1007582"/>
              <a:gd name="connsiteX49" fmla="*/ 3048000 w 3581400"/>
              <a:gd name="connsiteY49" fmla="*/ 397982 h 1007582"/>
              <a:gd name="connsiteX50" fmla="*/ 3073400 w 3581400"/>
              <a:gd name="connsiteY50" fmla="*/ 389515 h 1007582"/>
              <a:gd name="connsiteX51" fmla="*/ 3098800 w 3581400"/>
              <a:gd name="connsiteY51" fmla="*/ 381049 h 1007582"/>
              <a:gd name="connsiteX52" fmla="*/ 3158067 w 3581400"/>
              <a:gd name="connsiteY52" fmla="*/ 355649 h 1007582"/>
              <a:gd name="connsiteX53" fmla="*/ 3200400 w 3581400"/>
              <a:gd name="connsiteY53" fmla="*/ 321782 h 1007582"/>
              <a:gd name="connsiteX54" fmla="*/ 3234267 w 3581400"/>
              <a:gd name="connsiteY54" fmla="*/ 287915 h 1007582"/>
              <a:gd name="connsiteX55" fmla="*/ 3259667 w 3581400"/>
              <a:gd name="connsiteY55" fmla="*/ 262515 h 1007582"/>
              <a:gd name="connsiteX56" fmla="*/ 3293534 w 3581400"/>
              <a:gd name="connsiteY56" fmla="*/ 220182 h 1007582"/>
              <a:gd name="connsiteX57" fmla="*/ 3344334 w 3581400"/>
              <a:gd name="connsiteY57" fmla="*/ 169382 h 1007582"/>
              <a:gd name="connsiteX58" fmla="*/ 3369734 w 3581400"/>
              <a:gd name="connsiteY58" fmla="*/ 143982 h 1007582"/>
              <a:gd name="connsiteX59" fmla="*/ 3395134 w 3581400"/>
              <a:gd name="connsiteY59" fmla="*/ 135515 h 1007582"/>
              <a:gd name="connsiteX60" fmla="*/ 3454400 w 3581400"/>
              <a:gd name="connsiteY60" fmla="*/ 84715 h 1007582"/>
              <a:gd name="connsiteX61" fmla="*/ 3496734 w 3581400"/>
              <a:gd name="connsiteY61" fmla="*/ 59315 h 1007582"/>
              <a:gd name="connsiteX62" fmla="*/ 3530600 w 3581400"/>
              <a:gd name="connsiteY62" fmla="*/ 33915 h 1007582"/>
              <a:gd name="connsiteX63" fmla="*/ 3556000 w 3581400"/>
              <a:gd name="connsiteY63" fmla="*/ 25449 h 1007582"/>
              <a:gd name="connsiteX64" fmla="*/ 3581400 w 3581400"/>
              <a:gd name="connsiteY64" fmla="*/ 49 h 1007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581400" h="1007582">
                <a:moveTo>
                  <a:pt x="0" y="508049"/>
                </a:moveTo>
                <a:cubicBezTo>
                  <a:pt x="16933" y="522160"/>
                  <a:pt x="34551" y="535488"/>
                  <a:pt x="50800" y="550382"/>
                </a:cubicBezTo>
                <a:cubicBezTo>
                  <a:pt x="68453" y="566564"/>
                  <a:pt x="84667" y="584249"/>
                  <a:pt x="101600" y="601182"/>
                </a:cubicBezTo>
                <a:lnTo>
                  <a:pt x="118534" y="618115"/>
                </a:lnTo>
                <a:lnTo>
                  <a:pt x="135467" y="635049"/>
                </a:lnTo>
                <a:cubicBezTo>
                  <a:pt x="149578" y="649160"/>
                  <a:pt x="165826" y="661417"/>
                  <a:pt x="177800" y="677382"/>
                </a:cubicBezTo>
                <a:cubicBezTo>
                  <a:pt x="186559" y="689061"/>
                  <a:pt x="213438" y="728226"/>
                  <a:pt x="228600" y="736649"/>
                </a:cubicBezTo>
                <a:cubicBezTo>
                  <a:pt x="244203" y="745317"/>
                  <a:pt x="262467" y="747938"/>
                  <a:pt x="279400" y="753582"/>
                </a:cubicBezTo>
                <a:cubicBezTo>
                  <a:pt x="290689" y="764871"/>
                  <a:pt x="299577" y="779235"/>
                  <a:pt x="313267" y="787449"/>
                </a:cubicBezTo>
                <a:cubicBezTo>
                  <a:pt x="329591" y="797244"/>
                  <a:pt x="395654" y="835969"/>
                  <a:pt x="406400" y="846715"/>
                </a:cubicBezTo>
                <a:cubicBezTo>
                  <a:pt x="414867" y="855182"/>
                  <a:pt x="421698" y="865687"/>
                  <a:pt x="431800" y="872115"/>
                </a:cubicBezTo>
                <a:cubicBezTo>
                  <a:pt x="453097" y="885667"/>
                  <a:pt x="477617" y="893458"/>
                  <a:pt x="499534" y="905982"/>
                </a:cubicBezTo>
                <a:cubicBezTo>
                  <a:pt x="519289" y="917271"/>
                  <a:pt x="540597" y="926197"/>
                  <a:pt x="558800" y="939849"/>
                </a:cubicBezTo>
                <a:cubicBezTo>
                  <a:pt x="574765" y="951823"/>
                  <a:pt x="582202" y="975871"/>
                  <a:pt x="601134" y="982182"/>
                </a:cubicBezTo>
                <a:cubicBezTo>
                  <a:pt x="668220" y="1004544"/>
                  <a:pt x="634328" y="996180"/>
                  <a:pt x="702734" y="1007582"/>
                </a:cubicBezTo>
                <a:cubicBezTo>
                  <a:pt x="759178" y="1004760"/>
                  <a:pt x="815719" y="1003449"/>
                  <a:pt x="872067" y="999115"/>
                </a:cubicBezTo>
                <a:cubicBezTo>
                  <a:pt x="889183" y="997798"/>
                  <a:pt x="905900" y="993259"/>
                  <a:pt x="922867" y="990649"/>
                </a:cubicBezTo>
                <a:cubicBezTo>
                  <a:pt x="942591" y="987615"/>
                  <a:pt x="962500" y="985752"/>
                  <a:pt x="982134" y="982182"/>
                </a:cubicBezTo>
                <a:cubicBezTo>
                  <a:pt x="1010280" y="977064"/>
                  <a:pt x="1040298" y="965616"/>
                  <a:pt x="1066800" y="956782"/>
                </a:cubicBezTo>
                <a:cubicBezTo>
                  <a:pt x="1072445" y="951138"/>
                  <a:pt x="1077092" y="944277"/>
                  <a:pt x="1083734" y="939849"/>
                </a:cubicBezTo>
                <a:cubicBezTo>
                  <a:pt x="1109228" y="922853"/>
                  <a:pt x="1117191" y="924127"/>
                  <a:pt x="1143000" y="914449"/>
                </a:cubicBezTo>
                <a:cubicBezTo>
                  <a:pt x="1157231" y="909113"/>
                  <a:pt x="1170916" y="902321"/>
                  <a:pt x="1185334" y="897515"/>
                </a:cubicBezTo>
                <a:cubicBezTo>
                  <a:pt x="1221805" y="885358"/>
                  <a:pt x="1230728" y="891750"/>
                  <a:pt x="1270000" y="872115"/>
                </a:cubicBezTo>
                <a:cubicBezTo>
                  <a:pt x="1348142" y="833045"/>
                  <a:pt x="1313245" y="844372"/>
                  <a:pt x="1371600" y="829782"/>
                </a:cubicBezTo>
                <a:cubicBezTo>
                  <a:pt x="1380067" y="824138"/>
                  <a:pt x="1387607" y="816763"/>
                  <a:pt x="1397000" y="812849"/>
                </a:cubicBezTo>
                <a:cubicBezTo>
                  <a:pt x="1421714" y="802551"/>
                  <a:pt x="1473200" y="787449"/>
                  <a:pt x="1473200" y="787449"/>
                </a:cubicBezTo>
                <a:cubicBezTo>
                  <a:pt x="1514224" y="754630"/>
                  <a:pt x="1509838" y="751427"/>
                  <a:pt x="1557867" y="736649"/>
                </a:cubicBezTo>
                <a:cubicBezTo>
                  <a:pt x="1580110" y="729805"/>
                  <a:pt x="1604784" y="730123"/>
                  <a:pt x="1625600" y="719715"/>
                </a:cubicBezTo>
                <a:cubicBezTo>
                  <a:pt x="1672338" y="696347"/>
                  <a:pt x="1647091" y="705257"/>
                  <a:pt x="1701800" y="694315"/>
                </a:cubicBezTo>
                <a:cubicBezTo>
                  <a:pt x="1724378" y="683026"/>
                  <a:pt x="1748531" y="674452"/>
                  <a:pt x="1769534" y="660449"/>
                </a:cubicBezTo>
                <a:cubicBezTo>
                  <a:pt x="1778001" y="654804"/>
                  <a:pt x="1785187" y="646439"/>
                  <a:pt x="1794934" y="643515"/>
                </a:cubicBezTo>
                <a:cubicBezTo>
                  <a:pt x="1814048" y="637781"/>
                  <a:pt x="1834445" y="637871"/>
                  <a:pt x="1854200" y="635049"/>
                </a:cubicBezTo>
                <a:lnTo>
                  <a:pt x="1905000" y="618115"/>
                </a:lnTo>
                <a:cubicBezTo>
                  <a:pt x="1913467" y="615293"/>
                  <a:pt x="1921597" y="611116"/>
                  <a:pt x="1930400" y="609649"/>
                </a:cubicBezTo>
                <a:cubicBezTo>
                  <a:pt x="1947333" y="606827"/>
                  <a:pt x="1964336" y="604394"/>
                  <a:pt x="1981200" y="601182"/>
                </a:cubicBezTo>
                <a:cubicBezTo>
                  <a:pt x="2023609" y="593104"/>
                  <a:pt x="2065198" y="579604"/>
                  <a:pt x="2108200" y="575782"/>
                </a:cubicBezTo>
                <a:cubicBezTo>
                  <a:pt x="2192581" y="568281"/>
                  <a:pt x="2277533" y="570137"/>
                  <a:pt x="2362200" y="567315"/>
                </a:cubicBezTo>
                <a:cubicBezTo>
                  <a:pt x="2384778" y="564493"/>
                  <a:pt x="2407547" y="562919"/>
                  <a:pt x="2429934" y="558849"/>
                </a:cubicBezTo>
                <a:cubicBezTo>
                  <a:pt x="2438715" y="557253"/>
                  <a:pt x="2446753" y="552834"/>
                  <a:pt x="2455334" y="550382"/>
                </a:cubicBezTo>
                <a:cubicBezTo>
                  <a:pt x="2516180" y="532997"/>
                  <a:pt x="2461689" y="550910"/>
                  <a:pt x="2531534" y="533449"/>
                </a:cubicBezTo>
                <a:cubicBezTo>
                  <a:pt x="2540192" y="531285"/>
                  <a:pt x="2548099" y="526244"/>
                  <a:pt x="2556934" y="524982"/>
                </a:cubicBezTo>
                <a:cubicBezTo>
                  <a:pt x="2587793" y="520573"/>
                  <a:pt x="2619023" y="519337"/>
                  <a:pt x="2650067" y="516515"/>
                </a:cubicBezTo>
                <a:cubicBezTo>
                  <a:pt x="2667000" y="510871"/>
                  <a:pt x="2683364" y="503083"/>
                  <a:pt x="2700867" y="499582"/>
                </a:cubicBezTo>
                <a:cubicBezTo>
                  <a:pt x="2760033" y="487748"/>
                  <a:pt x="2729005" y="493481"/>
                  <a:pt x="2794000" y="482649"/>
                </a:cubicBezTo>
                <a:cubicBezTo>
                  <a:pt x="2866665" y="458426"/>
                  <a:pt x="2751008" y="495513"/>
                  <a:pt x="2870200" y="465715"/>
                </a:cubicBezTo>
                <a:cubicBezTo>
                  <a:pt x="2887516" y="461386"/>
                  <a:pt x="2904067" y="454426"/>
                  <a:pt x="2921000" y="448782"/>
                </a:cubicBezTo>
                <a:lnTo>
                  <a:pt x="2946400" y="440315"/>
                </a:lnTo>
                <a:cubicBezTo>
                  <a:pt x="2952045" y="434671"/>
                  <a:pt x="2956194" y="426952"/>
                  <a:pt x="2963334" y="423382"/>
                </a:cubicBezTo>
                <a:cubicBezTo>
                  <a:pt x="2973742" y="418178"/>
                  <a:pt x="2986055" y="418259"/>
                  <a:pt x="2997200" y="414915"/>
                </a:cubicBezTo>
                <a:cubicBezTo>
                  <a:pt x="3014296" y="409786"/>
                  <a:pt x="3031067" y="403626"/>
                  <a:pt x="3048000" y="397982"/>
                </a:cubicBezTo>
                <a:lnTo>
                  <a:pt x="3073400" y="389515"/>
                </a:lnTo>
                <a:cubicBezTo>
                  <a:pt x="3081867" y="386693"/>
                  <a:pt x="3090818" y="385040"/>
                  <a:pt x="3098800" y="381049"/>
                </a:cubicBezTo>
                <a:cubicBezTo>
                  <a:pt x="3140649" y="360124"/>
                  <a:pt x="3120693" y="368106"/>
                  <a:pt x="3158067" y="355649"/>
                </a:cubicBezTo>
                <a:cubicBezTo>
                  <a:pt x="3215696" y="298016"/>
                  <a:pt x="3125653" y="385851"/>
                  <a:pt x="3200400" y="321782"/>
                </a:cubicBezTo>
                <a:cubicBezTo>
                  <a:pt x="3212522" y="311392"/>
                  <a:pt x="3222978" y="299204"/>
                  <a:pt x="3234267" y="287915"/>
                </a:cubicBezTo>
                <a:lnTo>
                  <a:pt x="3259667" y="262515"/>
                </a:lnTo>
                <a:cubicBezTo>
                  <a:pt x="3274383" y="218369"/>
                  <a:pt x="3257252" y="252432"/>
                  <a:pt x="3293534" y="220182"/>
                </a:cubicBezTo>
                <a:cubicBezTo>
                  <a:pt x="3311433" y="204272"/>
                  <a:pt x="3327401" y="186315"/>
                  <a:pt x="3344334" y="169382"/>
                </a:cubicBezTo>
                <a:cubicBezTo>
                  <a:pt x="3352801" y="160915"/>
                  <a:pt x="3358375" y="147769"/>
                  <a:pt x="3369734" y="143982"/>
                </a:cubicBezTo>
                <a:lnTo>
                  <a:pt x="3395134" y="135515"/>
                </a:lnTo>
                <a:cubicBezTo>
                  <a:pt x="3425787" y="89535"/>
                  <a:pt x="3395916" y="126489"/>
                  <a:pt x="3454400" y="84715"/>
                </a:cubicBezTo>
                <a:cubicBezTo>
                  <a:pt x="3495077" y="55661"/>
                  <a:pt x="3444272" y="76803"/>
                  <a:pt x="3496734" y="59315"/>
                </a:cubicBezTo>
                <a:cubicBezTo>
                  <a:pt x="3508023" y="50848"/>
                  <a:pt x="3518348" y="40916"/>
                  <a:pt x="3530600" y="33915"/>
                </a:cubicBezTo>
                <a:cubicBezTo>
                  <a:pt x="3538349" y="29487"/>
                  <a:pt x="3549031" y="31024"/>
                  <a:pt x="3556000" y="25449"/>
                </a:cubicBezTo>
                <a:cubicBezTo>
                  <a:pt x="3590686" y="-2299"/>
                  <a:pt x="3558269" y="49"/>
                  <a:pt x="3581400" y="4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6798733" y="4038600"/>
            <a:ext cx="2912534" cy="1227704"/>
          </a:xfrm>
          <a:custGeom>
            <a:avLst/>
            <a:gdLst>
              <a:gd name="connsiteX0" fmla="*/ 0 w 2912534"/>
              <a:gd name="connsiteY0" fmla="*/ 618067 h 1227704"/>
              <a:gd name="connsiteX1" fmla="*/ 186267 w 2912534"/>
              <a:gd name="connsiteY1" fmla="*/ 770467 h 1227704"/>
              <a:gd name="connsiteX2" fmla="*/ 245534 w 2912534"/>
              <a:gd name="connsiteY2" fmla="*/ 821267 h 1227704"/>
              <a:gd name="connsiteX3" fmla="*/ 279400 w 2912534"/>
              <a:gd name="connsiteY3" fmla="*/ 863600 h 1227704"/>
              <a:gd name="connsiteX4" fmla="*/ 355600 w 2912534"/>
              <a:gd name="connsiteY4" fmla="*/ 931333 h 1227704"/>
              <a:gd name="connsiteX5" fmla="*/ 414867 w 2912534"/>
              <a:gd name="connsiteY5" fmla="*/ 973667 h 1227704"/>
              <a:gd name="connsiteX6" fmla="*/ 474134 w 2912534"/>
              <a:gd name="connsiteY6" fmla="*/ 999067 h 1227704"/>
              <a:gd name="connsiteX7" fmla="*/ 516467 w 2912534"/>
              <a:gd name="connsiteY7" fmla="*/ 1024467 h 1227704"/>
              <a:gd name="connsiteX8" fmla="*/ 584200 w 2912534"/>
              <a:gd name="connsiteY8" fmla="*/ 1041400 h 1227704"/>
              <a:gd name="connsiteX9" fmla="*/ 702734 w 2912534"/>
              <a:gd name="connsiteY9" fmla="*/ 1092200 h 1227704"/>
              <a:gd name="connsiteX10" fmla="*/ 812800 w 2912534"/>
              <a:gd name="connsiteY10" fmla="*/ 1117600 h 1227704"/>
              <a:gd name="connsiteX11" fmla="*/ 838200 w 2912534"/>
              <a:gd name="connsiteY11" fmla="*/ 1126067 h 1227704"/>
              <a:gd name="connsiteX12" fmla="*/ 872067 w 2912534"/>
              <a:gd name="connsiteY12" fmla="*/ 1134533 h 1227704"/>
              <a:gd name="connsiteX13" fmla="*/ 905934 w 2912534"/>
              <a:gd name="connsiteY13" fmla="*/ 1151467 h 1227704"/>
              <a:gd name="connsiteX14" fmla="*/ 965200 w 2912534"/>
              <a:gd name="connsiteY14" fmla="*/ 1168400 h 1227704"/>
              <a:gd name="connsiteX15" fmla="*/ 1024467 w 2912534"/>
              <a:gd name="connsiteY15" fmla="*/ 1202267 h 1227704"/>
              <a:gd name="connsiteX16" fmla="*/ 1143000 w 2912534"/>
              <a:gd name="connsiteY16" fmla="*/ 1210733 h 1227704"/>
              <a:gd name="connsiteX17" fmla="*/ 1261534 w 2912534"/>
              <a:gd name="connsiteY17" fmla="*/ 1227667 h 1227704"/>
              <a:gd name="connsiteX18" fmla="*/ 1507067 w 2912534"/>
              <a:gd name="connsiteY18" fmla="*/ 1202267 h 1227704"/>
              <a:gd name="connsiteX19" fmla="*/ 1600200 w 2912534"/>
              <a:gd name="connsiteY19" fmla="*/ 1159933 h 1227704"/>
              <a:gd name="connsiteX20" fmla="*/ 1642534 w 2912534"/>
              <a:gd name="connsiteY20" fmla="*/ 1143000 h 1227704"/>
              <a:gd name="connsiteX21" fmla="*/ 1701800 w 2912534"/>
              <a:gd name="connsiteY21" fmla="*/ 1134533 h 1227704"/>
              <a:gd name="connsiteX22" fmla="*/ 1752600 w 2912534"/>
              <a:gd name="connsiteY22" fmla="*/ 1109133 h 1227704"/>
              <a:gd name="connsiteX23" fmla="*/ 1794934 w 2912534"/>
              <a:gd name="connsiteY23" fmla="*/ 1092200 h 1227704"/>
              <a:gd name="connsiteX24" fmla="*/ 1845734 w 2912534"/>
              <a:gd name="connsiteY24" fmla="*/ 1058333 h 1227704"/>
              <a:gd name="connsiteX25" fmla="*/ 2023534 w 2912534"/>
              <a:gd name="connsiteY25" fmla="*/ 948267 h 1227704"/>
              <a:gd name="connsiteX26" fmla="*/ 2133600 w 2912534"/>
              <a:gd name="connsiteY26" fmla="*/ 838200 h 1227704"/>
              <a:gd name="connsiteX27" fmla="*/ 2159000 w 2912534"/>
              <a:gd name="connsiteY27" fmla="*/ 812800 h 1227704"/>
              <a:gd name="connsiteX28" fmla="*/ 2252134 w 2912534"/>
              <a:gd name="connsiteY28" fmla="*/ 745067 h 1227704"/>
              <a:gd name="connsiteX29" fmla="*/ 2286000 w 2912534"/>
              <a:gd name="connsiteY29" fmla="*/ 728133 h 1227704"/>
              <a:gd name="connsiteX30" fmla="*/ 2370667 w 2912534"/>
              <a:gd name="connsiteY30" fmla="*/ 677333 h 1227704"/>
              <a:gd name="connsiteX31" fmla="*/ 2396067 w 2912534"/>
              <a:gd name="connsiteY31" fmla="*/ 668867 h 1227704"/>
              <a:gd name="connsiteX32" fmla="*/ 2480734 w 2912534"/>
              <a:gd name="connsiteY32" fmla="*/ 651933 h 1227704"/>
              <a:gd name="connsiteX33" fmla="*/ 2531534 w 2912534"/>
              <a:gd name="connsiteY33" fmla="*/ 618067 h 1227704"/>
              <a:gd name="connsiteX34" fmla="*/ 2582334 w 2912534"/>
              <a:gd name="connsiteY34" fmla="*/ 575733 h 1227704"/>
              <a:gd name="connsiteX35" fmla="*/ 2633134 w 2912534"/>
              <a:gd name="connsiteY35" fmla="*/ 516467 h 1227704"/>
              <a:gd name="connsiteX36" fmla="*/ 2667000 w 2912534"/>
              <a:gd name="connsiteY36" fmla="*/ 508000 h 1227704"/>
              <a:gd name="connsiteX37" fmla="*/ 2683934 w 2912534"/>
              <a:gd name="connsiteY37" fmla="*/ 482600 h 1227704"/>
              <a:gd name="connsiteX38" fmla="*/ 2743200 w 2912534"/>
              <a:gd name="connsiteY38" fmla="*/ 440267 h 1227704"/>
              <a:gd name="connsiteX39" fmla="*/ 2760134 w 2912534"/>
              <a:gd name="connsiteY39" fmla="*/ 423333 h 1227704"/>
              <a:gd name="connsiteX40" fmla="*/ 2768600 w 2912534"/>
              <a:gd name="connsiteY40" fmla="*/ 381000 h 1227704"/>
              <a:gd name="connsiteX41" fmla="*/ 2777067 w 2912534"/>
              <a:gd name="connsiteY41" fmla="*/ 355600 h 1227704"/>
              <a:gd name="connsiteX42" fmla="*/ 2785534 w 2912534"/>
              <a:gd name="connsiteY42" fmla="*/ 254000 h 1227704"/>
              <a:gd name="connsiteX43" fmla="*/ 2819400 w 2912534"/>
              <a:gd name="connsiteY43" fmla="*/ 186267 h 1227704"/>
              <a:gd name="connsiteX44" fmla="*/ 2836334 w 2912534"/>
              <a:gd name="connsiteY44" fmla="*/ 135467 h 1227704"/>
              <a:gd name="connsiteX45" fmla="*/ 2844800 w 2912534"/>
              <a:gd name="connsiteY45" fmla="*/ 110067 h 1227704"/>
              <a:gd name="connsiteX46" fmla="*/ 2895600 w 2912534"/>
              <a:gd name="connsiteY46" fmla="*/ 42333 h 1227704"/>
              <a:gd name="connsiteX47" fmla="*/ 2912534 w 2912534"/>
              <a:gd name="connsiteY47" fmla="*/ 0 h 12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912534" h="1227704">
                <a:moveTo>
                  <a:pt x="0" y="618067"/>
                </a:moveTo>
                <a:cubicBezTo>
                  <a:pt x="300945" y="848199"/>
                  <a:pt x="54586" y="649759"/>
                  <a:pt x="186267" y="770467"/>
                </a:cubicBezTo>
                <a:cubicBezTo>
                  <a:pt x="205447" y="788049"/>
                  <a:pt x="227135" y="802868"/>
                  <a:pt x="245534" y="821267"/>
                </a:cubicBezTo>
                <a:cubicBezTo>
                  <a:pt x="258312" y="834045"/>
                  <a:pt x="267394" y="850094"/>
                  <a:pt x="279400" y="863600"/>
                </a:cubicBezTo>
                <a:cubicBezTo>
                  <a:pt x="304042" y="891323"/>
                  <a:pt x="325705" y="908912"/>
                  <a:pt x="355600" y="931333"/>
                </a:cubicBezTo>
                <a:cubicBezTo>
                  <a:pt x="375022" y="945900"/>
                  <a:pt x="393788" y="961622"/>
                  <a:pt x="414867" y="973667"/>
                </a:cubicBezTo>
                <a:cubicBezTo>
                  <a:pt x="433529" y="984331"/>
                  <a:pt x="454910" y="989455"/>
                  <a:pt x="474134" y="999067"/>
                </a:cubicBezTo>
                <a:cubicBezTo>
                  <a:pt x="488853" y="1006426"/>
                  <a:pt x="501108" y="1018560"/>
                  <a:pt x="516467" y="1024467"/>
                </a:cubicBezTo>
                <a:cubicBezTo>
                  <a:pt x="538188" y="1032821"/>
                  <a:pt x="561957" y="1034556"/>
                  <a:pt x="584200" y="1041400"/>
                </a:cubicBezTo>
                <a:cubicBezTo>
                  <a:pt x="645686" y="1060318"/>
                  <a:pt x="624817" y="1067408"/>
                  <a:pt x="702734" y="1092200"/>
                </a:cubicBezTo>
                <a:cubicBezTo>
                  <a:pt x="738614" y="1103617"/>
                  <a:pt x="776271" y="1108468"/>
                  <a:pt x="812800" y="1117600"/>
                </a:cubicBezTo>
                <a:cubicBezTo>
                  <a:pt x="821458" y="1119765"/>
                  <a:pt x="829619" y="1123615"/>
                  <a:pt x="838200" y="1126067"/>
                </a:cubicBezTo>
                <a:cubicBezTo>
                  <a:pt x="849389" y="1129264"/>
                  <a:pt x="860778" y="1131711"/>
                  <a:pt x="872067" y="1134533"/>
                </a:cubicBezTo>
                <a:cubicBezTo>
                  <a:pt x="883356" y="1140178"/>
                  <a:pt x="894072" y="1147154"/>
                  <a:pt x="905934" y="1151467"/>
                </a:cubicBezTo>
                <a:cubicBezTo>
                  <a:pt x="925243" y="1158488"/>
                  <a:pt x="946315" y="1160307"/>
                  <a:pt x="965200" y="1168400"/>
                </a:cubicBezTo>
                <a:cubicBezTo>
                  <a:pt x="986114" y="1177363"/>
                  <a:pt x="1002332" y="1196997"/>
                  <a:pt x="1024467" y="1202267"/>
                </a:cubicBezTo>
                <a:cubicBezTo>
                  <a:pt x="1063001" y="1211442"/>
                  <a:pt x="1103489" y="1207911"/>
                  <a:pt x="1143000" y="1210733"/>
                </a:cubicBezTo>
                <a:cubicBezTo>
                  <a:pt x="1164363" y="1214294"/>
                  <a:pt x="1245531" y="1228532"/>
                  <a:pt x="1261534" y="1227667"/>
                </a:cubicBezTo>
                <a:cubicBezTo>
                  <a:pt x="1343695" y="1223226"/>
                  <a:pt x="1425223" y="1210734"/>
                  <a:pt x="1507067" y="1202267"/>
                </a:cubicBezTo>
                <a:cubicBezTo>
                  <a:pt x="1572552" y="1162976"/>
                  <a:pt x="1525278" y="1187178"/>
                  <a:pt x="1600200" y="1159933"/>
                </a:cubicBezTo>
                <a:cubicBezTo>
                  <a:pt x="1614483" y="1154739"/>
                  <a:pt x="1627789" y="1146686"/>
                  <a:pt x="1642534" y="1143000"/>
                </a:cubicBezTo>
                <a:cubicBezTo>
                  <a:pt x="1661894" y="1138160"/>
                  <a:pt x="1682045" y="1137355"/>
                  <a:pt x="1701800" y="1134533"/>
                </a:cubicBezTo>
                <a:cubicBezTo>
                  <a:pt x="1718733" y="1126066"/>
                  <a:pt x="1735365" y="1116967"/>
                  <a:pt x="1752600" y="1109133"/>
                </a:cubicBezTo>
                <a:cubicBezTo>
                  <a:pt x="1766436" y="1102844"/>
                  <a:pt x="1781591" y="1099478"/>
                  <a:pt x="1794934" y="1092200"/>
                </a:cubicBezTo>
                <a:cubicBezTo>
                  <a:pt x="1812800" y="1082455"/>
                  <a:pt x="1828155" y="1068588"/>
                  <a:pt x="1845734" y="1058333"/>
                </a:cubicBezTo>
                <a:cubicBezTo>
                  <a:pt x="1918806" y="1015707"/>
                  <a:pt x="1943223" y="1028579"/>
                  <a:pt x="2023534" y="948267"/>
                </a:cubicBezTo>
                <a:lnTo>
                  <a:pt x="2133600" y="838200"/>
                </a:lnTo>
                <a:cubicBezTo>
                  <a:pt x="2142067" y="829733"/>
                  <a:pt x="2149316" y="819843"/>
                  <a:pt x="2159000" y="812800"/>
                </a:cubicBezTo>
                <a:cubicBezTo>
                  <a:pt x="2190045" y="790222"/>
                  <a:pt x="2217800" y="762235"/>
                  <a:pt x="2252134" y="745067"/>
                </a:cubicBezTo>
                <a:cubicBezTo>
                  <a:pt x="2263423" y="739422"/>
                  <a:pt x="2275297" y="734822"/>
                  <a:pt x="2286000" y="728133"/>
                </a:cubicBezTo>
                <a:cubicBezTo>
                  <a:pt x="2354389" y="685389"/>
                  <a:pt x="2281249" y="717073"/>
                  <a:pt x="2370667" y="677333"/>
                </a:cubicBezTo>
                <a:cubicBezTo>
                  <a:pt x="2378822" y="673708"/>
                  <a:pt x="2387486" y="671319"/>
                  <a:pt x="2396067" y="668867"/>
                </a:cubicBezTo>
                <a:cubicBezTo>
                  <a:pt x="2431436" y="658762"/>
                  <a:pt x="2440809" y="658587"/>
                  <a:pt x="2480734" y="651933"/>
                </a:cubicBezTo>
                <a:cubicBezTo>
                  <a:pt x="2542176" y="621212"/>
                  <a:pt x="2492750" y="650387"/>
                  <a:pt x="2531534" y="618067"/>
                </a:cubicBezTo>
                <a:cubicBezTo>
                  <a:pt x="2551291" y="601603"/>
                  <a:pt x="2567016" y="594880"/>
                  <a:pt x="2582334" y="575733"/>
                </a:cubicBezTo>
                <a:cubicBezTo>
                  <a:pt x="2602737" y="550229"/>
                  <a:pt x="2600521" y="536850"/>
                  <a:pt x="2633134" y="516467"/>
                </a:cubicBezTo>
                <a:cubicBezTo>
                  <a:pt x="2643001" y="510300"/>
                  <a:pt x="2655711" y="510822"/>
                  <a:pt x="2667000" y="508000"/>
                </a:cubicBezTo>
                <a:cubicBezTo>
                  <a:pt x="2672645" y="499533"/>
                  <a:pt x="2676739" y="489795"/>
                  <a:pt x="2683934" y="482600"/>
                </a:cubicBezTo>
                <a:cubicBezTo>
                  <a:pt x="2707775" y="458759"/>
                  <a:pt x="2719158" y="459500"/>
                  <a:pt x="2743200" y="440267"/>
                </a:cubicBezTo>
                <a:cubicBezTo>
                  <a:pt x="2749434" y="435280"/>
                  <a:pt x="2754489" y="428978"/>
                  <a:pt x="2760134" y="423333"/>
                </a:cubicBezTo>
                <a:cubicBezTo>
                  <a:pt x="2762956" y="409222"/>
                  <a:pt x="2765110" y="394961"/>
                  <a:pt x="2768600" y="381000"/>
                </a:cubicBezTo>
                <a:cubicBezTo>
                  <a:pt x="2770765" y="372342"/>
                  <a:pt x="2775887" y="364446"/>
                  <a:pt x="2777067" y="355600"/>
                </a:cubicBezTo>
                <a:cubicBezTo>
                  <a:pt x="2781559" y="321914"/>
                  <a:pt x="2781043" y="287686"/>
                  <a:pt x="2785534" y="254000"/>
                </a:cubicBezTo>
                <a:cubicBezTo>
                  <a:pt x="2789235" y="226245"/>
                  <a:pt x="2807790" y="211808"/>
                  <a:pt x="2819400" y="186267"/>
                </a:cubicBezTo>
                <a:cubicBezTo>
                  <a:pt x="2826786" y="170018"/>
                  <a:pt x="2830690" y="152400"/>
                  <a:pt x="2836334" y="135467"/>
                </a:cubicBezTo>
                <a:cubicBezTo>
                  <a:pt x="2839156" y="127000"/>
                  <a:pt x="2839849" y="117493"/>
                  <a:pt x="2844800" y="110067"/>
                </a:cubicBezTo>
                <a:cubicBezTo>
                  <a:pt x="2883095" y="52625"/>
                  <a:pt x="2864277" y="73658"/>
                  <a:pt x="2895600" y="42333"/>
                </a:cubicBezTo>
                <a:cubicBezTo>
                  <a:pt x="2906063" y="10946"/>
                  <a:pt x="2900076" y="24915"/>
                  <a:pt x="291253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132817838"/>
      </p:ext>
    </p:extLst>
  </p:cSld>
  <p:clrMapOvr>
    <a:masterClrMapping/>
  </p:clrMapOvr>
  <mc:AlternateContent xmlns:mc="http://schemas.openxmlformats.org/markup-compatibility/2006" xmlns:p14="http://schemas.microsoft.com/office/powerpoint/2010/main">
    <mc:Choice Requires="p14">
      <p:transition spd="slow" p14:dur="2000" advTm="36324"/>
    </mc:Choice>
    <mc:Fallback xmlns="">
      <p:transition spd="slow" advTm="36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6"/>
                </p:tgtEl>
              </p:cMediaNode>
            </p:audio>
          </p:childTnLst>
        </p:cTn>
      </p:par>
    </p:tnLst>
    <p:bldLst>
      <p:bldP spid="2"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585216" y="393191"/>
          <a:ext cx="11237976" cy="6099048"/>
        </p:xfrm>
        <a:graphic>
          <a:graphicData uri="http://schemas.openxmlformats.org/drawingml/2006/table">
            <a:tbl>
              <a:tblPr firstRow="1" firstCol="1" bandRow="1"/>
              <a:tblGrid>
                <a:gridCol w="2031826"/>
                <a:gridCol w="1669963"/>
                <a:gridCol w="1584555"/>
                <a:gridCol w="1795828"/>
                <a:gridCol w="1784591"/>
                <a:gridCol w="1310348"/>
                <a:gridCol w="1060865"/>
              </a:tblGrid>
              <a:tr h="3464801">
                <a:tc>
                  <a:txBody>
                    <a:bodyPr/>
                    <a:lstStyle/>
                    <a:p>
                      <a:pPr marL="0" marR="0" algn="ctr">
                        <a:lnSpc>
                          <a:spcPct val="115000"/>
                        </a:lnSpc>
                        <a:spcBef>
                          <a:spcPts val="0"/>
                        </a:spcBef>
                        <a:spcAft>
                          <a:spcPts val="0"/>
                        </a:spcAft>
                      </a:pPr>
                      <a:r>
                        <a:rPr lang="en-US" sz="1100" b="1"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Essential Questions:</a:t>
                      </a:r>
                      <a:r>
                        <a:rPr lang="en-US" sz="11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(2-5)</a:t>
                      </a:r>
                      <a:r>
                        <a:rPr lang="en-US"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These should be thinking questions that generally begin with “How” or “Why”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and may have multiple answers.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c>
                  <a:txBody>
                    <a:bodyPr/>
                    <a:lstStyle/>
                    <a:p>
                      <a:pPr marL="0" marR="0" algn="ctr">
                        <a:lnSpc>
                          <a:spcPct val="115000"/>
                        </a:lnSpc>
                        <a:spcBef>
                          <a:spcPts val="0"/>
                        </a:spcBef>
                        <a:spcAft>
                          <a:spcPts val="0"/>
                        </a:spcAft>
                      </a:pPr>
                      <a:r>
                        <a:rPr lang="en-US" sz="1100" b="1"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KCAS Standards</a:t>
                      </a:r>
                      <a:r>
                        <a:rPr lang="en-US"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r>
                        <a:rPr lang="en-US"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(list those that will support each essential question and will be assessed in the unit.)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c>
                  <a:txBody>
                    <a:bodyPr/>
                    <a:lstStyle/>
                    <a:p>
                      <a:pPr marL="0" marR="0" algn="ctr">
                        <a:lnSpc>
                          <a:spcPct val="115000"/>
                        </a:lnSpc>
                        <a:spcBef>
                          <a:spcPts val="0"/>
                        </a:spcBef>
                        <a:spcAft>
                          <a:spcPts val="0"/>
                        </a:spcAft>
                      </a:pPr>
                      <a:r>
                        <a:rPr lang="en-US" sz="1100" b="1" u="sng">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I Can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100" b="1" u="sng">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Statements</a:t>
                      </a:r>
                      <a:r>
                        <a:rPr lang="en-US" sz="1000" b="1" u="sng">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of what students will be able to do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c>
                  <a:txBody>
                    <a:bodyPr/>
                    <a:lstStyle/>
                    <a:p>
                      <a:pPr marL="0" marR="0" algn="ctr">
                        <a:spcBef>
                          <a:spcPts val="0"/>
                        </a:spcBef>
                        <a:spcAft>
                          <a:spcPts val="0"/>
                        </a:spcAft>
                      </a:pPr>
                      <a:r>
                        <a:rPr lang="en-US" sz="1100" b="1" u="sng">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Assessments/Products</a:t>
                      </a: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(list at least one assessment or product for each standard.)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Formative Assessment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Is on-going as teacher checks students’ progress.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Summative Assessment will be the final product.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c>
                  <a:txBody>
                    <a:bodyPr/>
                    <a:lstStyle/>
                    <a:p>
                      <a:pPr marL="0" marR="0" algn="ctr">
                        <a:lnSpc>
                          <a:spcPct val="115000"/>
                        </a:lnSpc>
                        <a:spcBef>
                          <a:spcPts val="0"/>
                        </a:spcBef>
                        <a:spcAft>
                          <a:spcPts val="0"/>
                        </a:spcAft>
                      </a:pPr>
                      <a:r>
                        <a:rPr lang="en-US" sz="1100" b="1" u="sng">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Activities</a:t>
                      </a:r>
                      <a:r>
                        <a:rPr lang="en-US" sz="12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(describe activities that support the assessment(s)/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product(s) and advance the standard.)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c>
                  <a:txBody>
                    <a:bodyPr/>
                    <a:lstStyle/>
                    <a:p>
                      <a:pPr marL="0" marR="0" algn="ctr">
                        <a:lnSpc>
                          <a:spcPct val="115000"/>
                        </a:lnSpc>
                        <a:spcBef>
                          <a:spcPts val="0"/>
                        </a:spcBef>
                        <a:spcAft>
                          <a:spcPts val="0"/>
                        </a:spcAft>
                      </a:pPr>
                      <a:r>
                        <a:rPr lang="en-US" sz="1100" b="1" u="sng">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List materials</a:t>
                      </a:r>
                      <a:r>
                        <a:rPr lang="en-US" sz="12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required for each activity.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c>
                  <a:txBody>
                    <a:bodyPr/>
                    <a:lstStyle/>
                    <a:p>
                      <a:pPr marL="0" marR="0">
                        <a:lnSpc>
                          <a:spcPct val="115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u="sng">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Cost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r>
              <a:tr h="25665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gridSpan="2">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hMerge="1">
                  <a:txBody>
                    <a:bodyPr/>
                    <a:lstStyle/>
                    <a:p>
                      <a:endParaRPr lang="en-US"/>
                    </a:p>
                  </a:txBody>
                  <a:tcPr/>
                </a:tc>
              </a:tr>
              <a:tr h="25665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25665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gridSpan="2">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hMerge="1">
                  <a:txBody>
                    <a:bodyPr/>
                    <a:lstStyle/>
                    <a:p>
                      <a:endParaRPr lang="en-US"/>
                    </a:p>
                  </a:txBody>
                  <a:tcPr/>
                </a:tc>
              </a:tr>
              <a:tr h="25665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25665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gridSpan="2">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hMerge="1">
                  <a:txBody>
                    <a:bodyPr/>
                    <a:lstStyle/>
                    <a:p>
                      <a:endParaRPr lang="en-US"/>
                    </a:p>
                  </a:txBody>
                  <a:tcPr/>
                </a:tc>
              </a:tr>
              <a:tr h="25665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25665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gridSpan="2">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hMerge="1">
                  <a:txBody>
                    <a:bodyPr/>
                    <a:lstStyle/>
                    <a:p>
                      <a:endParaRPr lang="en-US"/>
                    </a:p>
                  </a:txBody>
                  <a:tcPr/>
                </a:tc>
              </a:tr>
              <a:tr h="25665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25665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gridSpan="2">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hMerge="1">
                  <a:txBody>
                    <a:bodyPr/>
                    <a:lstStyle/>
                    <a:p>
                      <a:endParaRPr lang="en-US"/>
                    </a:p>
                  </a:txBody>
                  <a:tcPr/>
                </a:tc>
              </a:tr>
              <a:tr h="324379">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bl>
          </a:graphicData>
        </a:graphic>
      </p:graphicFrame>
      <p:sp>
        <p:nvSpPr>
          <p:cNvPr id="3" name="Up Arrow 2"/>
          <p:cNvSpPr/>
          <p:nvPr/>
        </p:nvSpPr>
        <p:spPr>
          <a:xfrm>
            <a:off x="7798154" y="1408888"/>
            <a:ext cx="1560352" cy="1887523"/>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99107730"/>
      </p:ext>
    </p:extLst>
  </p:cSld>
  <p:clrMapOvr>
    <a:masterClrMapping/>
  </p:clrMapOvr>
  <mc:AlternateContent xmlns:mc="http://schemas.openxmlformats.org/markup-compatibility/2006" xmlns:p14="http://schemas.microsoft.com/office/powerpoint/2010/main">
    <mc:Choice Requires="p14">
      <p:transition spd="slow" p14:dur="2000" advTm="18001"/>
    </mc:Choice>
    <mc:Fallback xmlns="">
      <p:transition spd="slow" advTm="18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8376" y="155448"/>
            <a:ext cx="9164459" cy="6304788"/>
          </a:xfrm>
          <a:prstGeom prst="rect">
            <a:avLst/>
          </a:prstGeom>
        </p:spPr>
      </p:pic>
      <p:cxnSp>
        <p:nvCxnSpPr>
          <p:cNvPr id="5" name="Curved Connector 4"/>
          <p:cNvCxnSpPr/>
          <p:nvPr/>
        </p:nvCxnSpPr>
        <p:spPr>
          <a:xfrm rot="10800000">
            <a:off x="7378996" y="2693581"/>
            <a:ext cx="886047" cy="148856"/>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sp>
        <p:nvSpPr>
          <p:cNvPr id="10" name="Freeform 9"/>
          <p:cNvSpPr/>
          <p:nvPr/>
        </p:nvSpPr>
        <p:spPr>
          <a:xfrm>
            <a:off x="7797209" y="3572540"/>
            <a:ext cx="467833" cy="737190"/>
          </a:xfrm>
          <a:custGeom>
            <a:avLst/>
            <a:gdLst>
              <a:gd name="connsiteX0" fmla="*/ 439479 w 467833"/>
              <a:gd name="connsiteY0" fmla="*/ 0 h 737190"/>
              <a:gd name="connsiteX1" fmla="*/ 432391 w 467833"/>
              <a:gd name="connsiteY1" fmla="*/ 35441 h 737190"/>
              <a:gd name="connsiteX2" fmla="*/ 446568 w 467833"/>
              <a:gd name="connsiteY2" fmla="*/ 262269 h 737190"/>
              <a:gd name="connsiteX3" fmla="*/ 453656 w 467833"/>
              <a:gd name="connsiteY3" fmla="*/ 283534 h 737190"/>
              <a:gd name="connsiteX4" fmla="*/ 460744 w 467833"/>
              <a:gd name="connsiteY4" fmla="*/ 347330 h 737190"/>
              <a:gd name="connsiteX5" fmla="*/ 467833 w 467833"/>
              <a:gd name="connsiteY5" fmla="*/ 404037 h 737190"/>
              <a:gd name="connsiteX6" fmla="*/ 460744 w 467833"/>
              <a:gd name="connsiteY6" fmla="*/ 531627 h 737190"/>
              <a:gd name="connsiteX7" fmla="*/ 446568 w 467833"/>
              <a:gd name="connsiteY7" fmla="*/ 552893 h 737190"/>
              <a:gd name="connsiteX8" fmla="*/ 432391 w 467833"/>
              <a:gd name="connsiteY8" fmla="*/ 581246 h 737190"/>
              <a:gd name="connsiteX9" fmla="*/ 425303 w 467833"/>
              <a:gd name="connsiteY9" fmla="*/ 602511 h 737190"/>
              <a:gd name="connsiteX10" fmla="*/ 375684 w 467833"/>
              <a:gd name="connsiteY10" fmla="*/ 659218 h 737190"/>
              <a:gd name="connsiteX11" fmla="*/ 340242 w 467833"/>
              <a:gd name="connsiteY11" fmla="*/ 708837 h 737190"/>
              <a:gd name="connsiteX12" fmla="*/ 318977 w 467833"/>
              <a:gd name="connsiteY12" fmla="*/ 730102 h 737190"/>
              <a:gd name="connsiteX13" fmla="*/ 297712 w 467833"/>
              <a:gd name="connsiteY13" fmla="*/ 737190 h 737190"/>
              <a:gd name="connsiteX14" fmla="*/ 248093 w 467833"/>
              <a:gd name="connsiteY14" fmla="*/ 723013 h 737190"/>
              <a:gd name="connsiteX15" fmla="*/ 241005 w 467833"/>
              <a:gd name="connsiteY15" fmla="*/ 701748 h 737190"/>
              <a:gd name="connsiteX16" fmla="*/ 191386 w 467833"/>
              <a:gd name="connsiteY16" fmla="*/ 652130 h 737190"/>
              <a:gd name="connsiteX17" fmla="*/ 134679 w 467833"/>
              <a:gd name="connsiteY17" fmla="*/ 602511 h 737190"/>
              <a:gd name="connsiteX18" fmla="*/ 113414 w 467833"/>
              <a:gd name="connsiteY18" fmla="*/ 588334 h 737190"/>
              <a:gd name="connsiteX19" fmla="*/ 92149 w 467833"/>
              <a:gd name="connsiteY19" fmla="*/ 545804 h 737190"/>
              <a:gd name="connsiteX20" fmla="*/ 70884 w 467833"/>
              <a:gd name="connsiteY20" fmla="*/ 503274 h 737190"/>
              <a:gd name="connsiteX21" fmla="*/ 56707 w 467833"/>
              <a:gd name="connsiteY21" fmla="*/ 460744 h 737190"/>
              <a:gd name="connsiteX22" fmla="*/ 49619 w 467833"/>
              <a:gd name="connsiteY22" fmla="*/ 439479 h 737190"/>
              <a:gd name="connsiteX23" fmla="*/ 14177 w 467833"/>
              <a:gd name="connsiteY23" fmla="*/ 446567 h 737190"/>
              <a:gd name="connsiteX24" fmla="*/ 7089 w 467833"/>
              <a:gd name="connsiteY24" fmla="*/ 595423 h 737190"/>
              <a:gd name="connsiteX25" fmla="*/ 0 w 467833"/>
              <a:gd name="connsiteY25" fmla="*/ 616688 h 737190"/>
              <a:gd name="connsiteX26" fmla="*/ 7089 w 467833"/>
              <a:gd name="connsiteY26" fmla="*/ 510362 h 737190"/>
              <a:gd name="connsiteX27" fmla="*/ 28354 w 467833"/>
              <a:gd name="connsiteY27" fmla="*/ 489097 h 737190"/>
              <a:gd name="connsiteX28" fmla="*/ 35442 w 467833"/>
              <a:gd name="connsiteY28" fmla="*/ 460744 h 737190"/>
              <a:gd name="connsiteX29" fmla="*/ 77972 w 467833"/>
              <a:gd name="connsiteY29" fmla="*/ 446567 h 737190"/>
              <a:gd name="connsiteX30" fmla="*/ 99238 w 467833"/>
              <a:gd name="connsiteY30" fmla="*/ 439479 h 737190"/>
              <a:gd name="connsiteX31" fmla="*/ 120503 w 467833"/>
              <a:gd name="connsiteY31" fmla="*/ 425302 h 737190"/>
              <a:gd name="connsiteX32" fmla="*/ 248093 w 467833"/>
              <a:gd name="connsiteY32" fmla="*/ 425302 h 737190"/>
              <a:gd name="connsiteX33" fmla="*/ 77972 w 467833"/>
              <a:gd name="connsiteY33" fmla="*/ 439479 h 737190"/>
              <a:gd name="connsiteX34" fmla="*/ 35442 w 467833"/>
              <a:gd name="connsiteY34" fmla="*/ 446567 h 73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7833" h="737190">
                <a:moveTo>
                  <a:pt x="439479" y="0"/>
                </a:moveTo>
                <a:cubicBezTo>
                  <a:pt x="437116" y="11814"/>
                  <a:pt x="432391" y="23393"/>
                  <a:pt x="432391" y="35441"/>
                </a:cubicBezTo>
                <a:cubicBezTo>
                  <a:pt x="432391" y="139032"/>
                  <a:pt x="424516" y="185088"/>
                  <a:pt x="446568" y="262269"/>
                </a:cubicBezTo>
                <a:cubicBezTo>
                  <a:pt x="448621" y="269453"/>
                  <a:pt x="451293" y="276446"/>
                  <a:pt x="453656" y="283534"/>
                </a:cubicBezTo>
                <a:cubicBezTo>
                  <a:pt x="456019" y="304799"/>
                  <a:pt x="458244" y="326080"/>
                  <a:pt x="460744" y="347330"/>
                </a:cubicBezTo>
                <a:cubicBezTo>
                  <a:pt x="462970" y="366249"/>
                  <a:pt x="467833" y="384988"/>
                  <a:pt x="467833" y="404037"/>
                </a:cubicBezTo>
                <a:cubicBezTo>
                  <a:pt x="467833" y="446633"/>
                  <a:pt x="466768" y="489460"/>
                  <a:pt x="460744" y="531627"/>
                </a:cubicBezTo>
                <a:cubicBezTo>
                  <a:pt x="459539" y="540061"/>
                  <a:pt x="450795" y="545496"/>
                  <a:pt x="446568" y="552893"/>
                </a:cubicBezTo>
                <a:cubicBezTo>
                  <a:pt x="441326" y="562067"/>
                  <a:pt x="436553" y="571534"/>
                  <a:pt x="432391" y="581246"/>
                </a:cubicBezTo>
                <a:cubicBezTo>
                  <a:pt x="429448" y="588114"/>
                  <a:pt x="428932" y="595980"/>
                  <a:pt x="425303" y="602511"/>
                </a:cubicBezTo>
                <a:cubicBezTo>
                  <a:pt x="400981" y="646291"/>
                  <a:pt x="406747" y="638509"/>
                  <a:pt x="375684" y="659218"/>
                </a:cubicBezTo>
                <a:cubicBezTo>
                  <a:pt x="364466" y="676045"/>
                  <a:pt x="353427" y="693454"/>
                  <a:pt x="340242" y="708837"/>
                </a:cubicBezTo>
                <a:cubicBezTo>
                  <a:pt x="333718" y="716448"/>
                  <a:pt x="327318" y="724541"/>
                  <a:pt x="318977" y="730102"/>
                </a:cubicBezTo>
                <a:cubicBezTo>
                  <a:pt x="312760" y="734247"/>
                  <a:pt x="304800" y="734827"/>
                  <a:pt x="297712" y="737190"/>
                </a:cubicBezTo>
                <a:cubicBezTo>
                  <a:pt x="297464" y="737128"/>
                  <a:pt x="251484" y="726405"/>
                  <a:pt x="248093" y="723013"/>
                </a:cubicBezTo>
                <a:cubicBezTo>
                  <a:pt x="242810" y="717730"/>
                  <a:pt x="244634" y="708279"/>
                  <a:pt x="241005" y="701748"/>
                </a:cubicBezTo>
                <a:cubicBezTo>
                  <a:pt x="215154" y="655217"/>
                  <a:pt x="225900" y="663634"/>
                  <a:pt x="191386" y="652130"/>
                </a:cubicBezTo>
                <a:cubicBezTo>
                  <a:pt x="167759" y="616688"/>
                  <a:pt x="184299" y="635591"/>
                  <a:pt x="134679" y="602511"/>
                </a:cubicBezTo>
                <a:lnTo>
                  <a:pt x="113414" y="588334"/>
                </a:lnTo>
                <a:cubicBezTo>
                  <a:pt x="95598" y="534884"/>
                  <a:pt x="119631" y="600768"/>
                  <a:pt x="92149" y="545804"/>
                </a:cubicBezTo>
                <a:cubicBezTo>
                  <a:pt x="62802" y="487110"/>
                  <a:pt x="111514" y="564217"/>
                  <a:pt x="70884" y="503274"/>
                </a:cubicBezTo>
                <a:lnTo>
                  <a:pt x="56707" y="460744"/>
                </a:lnTo>
                <a:lnTo>
                  <a:pt x="49619" y="439479"/>
                </a:lnTo>
                <a:cubicBezTo>
                  <a:pt x="37805" y="441842"/>
                  <a:pt x="17347" y="434944"/>
                  <a:pt x="14177" y="446567"/>
                </a:cubicBezTo>
                <a:cubicBezTo>
                  <a:pt x="1107" y="494492"/>
                  <a:pt x="11214" y="545920"/>
                  <a:pt x="7089" y="595423"/>
                </a:cubicBezTo>
                <a:cubicBezTo>
                  <a:pt x="6468" y="602869"/>
                  <a:pt x="2363" y="609600"/>
                  <a:pt x="0" y="616688"/>
                </a:cubicBezTo>
                <a:cubicBezTo>
                  <a:pt x="2363" y="581246"/>
                  <a:pt x="-617" y="545037"/>
                  <a:pt x="7089" y="510362"/>
                </a:cubicBezTo>
                <a:cubicBezTo>
                  <a:pt x="9264" y="500576"/>
                  <a:pt x="23381" y="497801"/>
                  <a:pt x="28354" y="489097"/>
                </a:cubicBezTo>
                <a:cubicBezTo>
                  <a:pt x="33187" y="480639"/>
                  <a:pt x="28045" y="467084"/>
                  <a:pt x="35442" y="460744"/>
                </a:cubicBezTo>
                <a:cubicBezTo>
                  <a:pt x="46788" y="451019"/>
                  <a:pt x="63795" y="451293"/>
                  <a:pt x="77972" y="446567"/>
                </a:cubicBezTo>
                <a:lnTo>
                  <a:pt x="99238" y="439479"/>
                </a:lnTo>
                <a:cubicBezTo>
                  <a:pt x="106326" y="434753"/>
                  <a:pt x="112883" y="429112"/>
                  <a:pt x="120503" y="425302"/>
                </a:cubicBezTo>
                <a:cubicBezTo>
                  <a:pt x="159301" y="405902"/>
                  <a:pt x="211154" y="422839"/>
                  <a:pt x="248093" y="425302"/>
                </a:cubicBezTo>
                <a:cubicBezTo>
                  <a:pt x="177303" y="448898"/>
                  <a:pt x="250242" y="426718"/>
                  <a:pt x="77972" y="439479"/>
                </a:cubicBezTo>
                <a:cubicBezTo>
                  <a:pt x="63639" y="440541"/>
                  <a:pt x="35442" y="446567"/>
                  <a:pt x="35442" y="44656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7434615" y="4479851"/>
            <a:ext cx="823338" cy="347330"/>
          </a:xfrm>
          <a:custGeom>
            <a:avLst/>
            <a:gdLst>
              <a:gd name="connsiteX0" fmla="*/ 823338 w 823338"/>
              <a:gd name="connsiteY0" fmla="*/ 318977 h 347330"/>
              <a:gd name="connsiteX1" fmla="*/ 787897 w 823338"/>
              <a:gd name="connsiteY1" fmla="*/ 333154 h 347330"/>
              <a:gd name="connsiteX2" fmla="*/ 759543 w 823338"/>
              <a:gd name="connsiteY2" fmla="*/ 347330 h 347330"/>
              <a:gd name="connsiteX3" fmla="*/ 476008 w 823338"/>
              <a:gd name="connsiteY3" fmla="*/ 340242 h 347330"/>
              <a:gd name="connsiteX4" fmla="*/ 398036 w 823338"/>
              <a:gd name="connsiteY4" fmla="*/ 304800 h 347330"/>
              <a:gd name="connsiteX5" fmla="*/ 376771 w 823338"/>
              <a:gd name="connsiteY5" fmla="*/ 297712 h 347330"/>
              <a:gd name="connsiteX6" fmla="*/ 334241 w 823338"/>
              <a:gd name="connsiteY6" fmla="*/ 276447 h 347330"/>
              <a:gd name="connsiteX7" fmla="*/ 291711 w 823338"/>
              <a:gd name="connsiteY7" fmla="*/ 255182 h 347330"/>
              <a:gd name="connsiteX8" fmla="*/ 242092 w 823338"/>
              <a:gd name="connsiteY8" fmla="*/ 219740 h 347330"/>
              <a:gd name="connsiteX9" fmla="*/ 199562 w 823338"/>
              <a:gd name="connsiteY9" fmla="*/ 191386 h 347330"/>
              <a:gd name="connsiteX10" fmla="*/ 185385 w 823338"/>
              <a:gd name="connsiteY10" fmla="*/ 170121 h 347330"/>
              <a:gd name="connsiteX11" fmla="*/ 157032 w 823338"/>
              <a:gd name="connsiteY11" fmla="*/ 155944 h 347330"/>
              <a:gd name="connsiteX12" fmla="*/ 142855 w 823338"/>
              <a:gd name="connsiteY12" fmla="*/ 113414 h 347330"/>
              <a:gd name="connsiteX13" fmla="*/ 135766 w 823338"/>
              <a:gd name="connsiteY13" fmla="*/ 92149 h 347330"/>
              <a:gd name="connsiteX14" fmla="*/ 128678 w 823338"/>
              <a:gd name="connsiteY14" fmla="*/ 70884 h 347330"/>
              <a:gd name="connsiteX15" fmla="*/ 107413 w 823338"/>
              <a:gd name="connsiteY15" fmla="*/ 49619 h 347330"/>
              <a:gd name="connsiteX16" fmla="*/ 79059 w 823338"/>
              <a:gd name="connsiteY16" fmla="*/ 0 h 347330"/>
              <a:gd name="connsiteX17" fmla="*/ 50706 w 823338"/>
              <a:gd name="connsiteY17" fmla="*/ 14177 h 347330"/>
              <a:gd name="connsiteX18" fmla="*/ 43618 w 823338"/>
              <a:gd name="connsiteY18" fmla="*/ 35442 h 347330"/>
              <a:gd name="connsiteX19" fmla="*/ 36529 w 823338"/>
              <a:gd name="connsiteY19" fmla="*/ 63796 h 347330"/>
              <a:gd name="connsiteX20" fmla="*/ 29441 w 823338"/>
              <a:gd name="connsiteY20" fmla="*/ 99237 h 347330"/>
              <a:gd name="connsiteX21" fmla="*/ 15264 w 823338"/>
              <a:gd name="connsiteY21" fmla="*/ 141768 h 347330"/>
              <a:gd name="connsiteX22" fmla="*/ 8176 w 823338"/>
              <a:gd name="connsiteY22" fmla="*/ 163033 h 347330"/>
              <a:gd name="connsiteX23" fmla="*/ 1087 w 823338"/>
              <a:gd name="connsiteY23" fmla="*/ 184298 h 347330"/>
              <a:gd name="connsiteX24" fmla="*/ 36529 w 823338"/>
              <a:gd name="connsiteY24" fmla="*/ 141768 h 347330"/>
              <a:gd name="connsiteX25" fmla="*/ 50706 w 823338"/>
              <a:gd name="connsiteY25" fmla="*/ 120502 h 347330"/>
              <a:gd name="connsiteX26" fmla="*/ 79059 w 823338"/>
              <a:gd name="connsiteY26" fmla="*/ 42530 h 347330"/>
              <a:gd name="connsiteX27" fmla="*/ 100325 w 823338"/>
              <a:gd name="connsiteY27" fmla="*/ 28354 h 347330"/>
              <a:gd name="connsiteX28" fmla="*/ 206650 w 823338"/>
              <a:gd name="connsiteY28" fmla="*/ 35442 h 347330"/>
              <a:gd name="connsiteX29" fmla="*/ 227915 w 823338"/>
              <a:gd name="connsiteY29" fmla="*/ 49619 h 347330"/>
              <a:gd name="connsiteX30" fmla="*/ 263357 w 823338"/>
              <a:gd name="connsiteY30" fmla="*/ 56707 h 347330"/>
              <a:gd name="connsiteX31" fmla="*/ 284622 w 823338"/>
              <a:gd name="connsiteY31" fmla="*/ 63796 h 347330"/>
              <a:gd name="connsiteX32" fmla="*/ 312976 w 823338"/>
              <a:gd name="connsiteY32" fmla="*/ 70884 h 347330"/>
              <a:gd name="connsiteX33" fmla="*/ 291711 w 823338"/>
              <a:gd name="connsiteY33" fmla="*/ 77972 h 347330"/>
              <a:gd name="connsiteX34" fmla="*/ 220827 w 823338"/>
              <a:gd name="connsiteY34" fmla="*/ 56707 h 347330"/>
              <a:gd name="connsiteX35" fmla="*/ 206650 w 823338"/>
              <a:gd name="connsiteY35" fmla="*/ 35442 h 347330"/>
              <a:gd name="connsiteX36" fmla="*/ 185385 w 823338"/>
              <a:gd name="connsiteY36" fmla="*/ 28354 h 347330"/>
              <a:gd name="connsiteX37" fmla="*/ 93236 w 823338"/>
              <a:gd name="connsiteY37" fmla="*/ 28354 h 34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23338" h="347330">
                <a:moveTo>
                  <a:pt x="823338" y="318977"/>
                </a:moveTo>
                <a:cubicBezTo>
                  <a:pt x="811524" y="323703"/>
                  <a:pt x="799524" y="327986"/>
                  <a:pt x="787897" y="333154"/>
                </a:cubicBezTo>
                <a:cubicBezTo>
                  <a:pt x="778241" y="337446"/>
                  <a:pt x="770107" y="347090"/>
                  <a:pt x="759543" y="347330"/>
                </a:cubicBezTo>
                <a:lnTo>
                  <a:pt x="476008" y="340242"/>
                </a:lnTo>
                <a:cubicBezTo>
                  <a:pt x="441513" y="322994"/>
                  <a:pt x="440418" y="321753"/>
                  <a:pt x="398036" y="304800"/>
                </a:cubicBezTo>
                <a:cubicBezTo>
                  <a:pt x="391099" y="302025"/>
                  <a:pt x="383859" y="300075"/>
                  <a:pt x="376771" y="297712"/>
                </a:cubicBezTo>
                <a:cubicBezTo>
                  <a:pt x="315828" y="257082"/>
                  <a:pt x="392935" y="305794"/>
                  <a:pt x="334241" y="276447"/>
                </a:cubicBezTo>
                <a:cubicBezTo>
                  <a:pt x="279277" y="248965"/>
                  <a:pt x="345161" y="272998"/>
                  <a:pt x="291711" y="255182"/>
                </a:cubicBezTo>
                <a:cubicBezTo>
                  <a:pt x="222608" y="209115"/>
                  <a:pt x="329964" y="281252"/>
                  <a:pt x="242092" y="219740"/>
                </a:cubicBezTo>
                <a:cubicBezTo>
                  <a:pt x="228134" y="209969"/>
                  <a:pt x="199562" y="191386"/>
                  <a:pt x="199562" y="191386"/>
                </a:cubicBezTo>
                <a:cubicBezTo>
                  <a:pt x="194836" y="184298"/>
                  <a:pt x="191930" y="175575"/>
                  <a:pt x="185385" y="170121"/>
                </a:cubicBezTo>
                <a:cubicBezTo>
                  <a:pt x="177268" y="163356"/>
                  <a:pt x="163372" y="164397"/>
                  <a:pt x="157032" y="155944"/>
                </a:cubicBezTo>
                <a:cubicBezTo>
                  <a:pt x="148066" y="143989"/>
                  <a:pt x="147581" y="127591"/>
                  <a:pt x="142855" y="113414"/>
                </a:cubicBezTo>
                <a:lnTo>
                  <a:pt x="135766" y="92149"/>
                </a:lnTo>
                <a:cubicBezTo>
                  <a:pt x="133403" y="85061"/>
                  <a:pt x="133961" y="76167"/>
                  <a:pt x="128678" y="70884"/>
                </a:cubicBezTo>
                <a:cubicBezTo>
                  <a:pt x="121590" y="63796"/>
                  <a:pt x="113831" y="57320"/>
                  <a:pt x="107413" y="49619"/>
                </a:cubicBezTo>
                <a:cubicBezTo>
                  <a:pt x="94888" y="34589"/>
                  <a:pt x="87726" y="17334"/>
                  <a:pt x="79059" y="0"/>
                </a:cubicBezTo>
                <a:cubicBezTo>
                  <a:pt x="69608" y="4726"/>
                  <a:pt x="58178" y="6705"/>
                  <a:pt x="50706" y="14177"/>
                </a:cubicBezTo>
                <a:cubicBezTo>
                  <a:pt x="45423" y="19460"/>
                  <a:pt x="45671" y="28258"/>
                  <a:pt x="43618" y="35442"/>
                </a:cubicBezTo>
                <a:cubicBezTo>
                  <a:pt x="40942" y="44809"/>
                  <a:pt x="38642" y="54286"/>
                  <a:pt x="36529" y="63796"/>
                </a:cubicBezTo>
                <a:cubicBezTo>
                  <a:pt x="33915" y="75557"/>
                  <a:pt x="32611" y="87614"/>
                  <a:pt x="29441" y="99237"/>
                </a:cubicBezTo>
                <a:cubicBezTo>
                  <a:pt x="25509" y="113654"/>
                  <a:pt x="19990" y="127591"/>
                  <a:pt x="15264" y="141768"/>
                </a:cubicBezTo>
                <a:lnTo>
                  <a:pt x="8176" y="163033"/>
                </a:lnTo>
                <a:cubicBezTo>
                  <a:pt x="5813" y="170121"/>
                  <a:pt x="-3058" y="190515"/>
                  <a:pt x="1087" y="184298"/>
                </a:cubicBezTo>
                <a:cubicBezTo>
                  <a:pt x="36290" y="131495"/>
                  <a:pt x="-8957" y="196352"/>
                  <a:pt x="36529" y="141768"/>
                </a:cubicBezTo>
                <a:cubicBezTo>
                  <a:pt x="41983" y="135223"/>
                  <a:pt x="45980" y="127591"/>
                  <a:pt x="50706" y="120502"/>
                </a:cubicBezTo>
                <a:cubicBezTo>
                  <a:pt x="55951" y="94275"/>
                  <a:pt x="58764" y="62825"/>
                  <a:pt x="79059" y="42530"/>
                </a:cubicBezTo>
                <a:cubicBezTo>
                  <a:pt x="85083" y="36506"/>
                  <a:pt x="93236" y="33079"/>
                  <a:pt x="100325" y="28354"/>
                </a:cubicBezTo>
                <a:cubicBezTo>
                  <a:pt x="135767" y="30717"/>
                  <a:pt x="171613" y="29602"/>
                  <a:pt x="206650" y="35442"/>
                </a:cubicBezTo>
                <a:cubicBezTo>
                  <a:pt x="215053" y="36843"/>
                  <a:pt x="219938" y="46628"/>
                  <a:pt x="227915" y="49619"/>
                </a:cubicBezTo>
                <a:cubicBezTo>
                  <a:pt x="239196" y="53849"/>
                  <a:pt x="251669" y="53785"/>
                  <a:pt x="263357" y="56707"/>
                </a:cubicBezTo>
                <a:cubicBezTo>
                  <a:pt x="270606" y="58519"/>
                  <a:pt x="277438" y="61743"/>
                  <a:pt x="284622" y="63796"/>
                </a:cubicBezTo>
                <a:cubicBezTo>
                  <a:pt x="293989" y="66472"/>
                  <a:pt x="303525" y="68521"/>
                  <a:pt x="312976" y="70884"/>
                </a:cubicBezTo>
                <a:cubicBezTo>
                  <a:pt x="305888" y="73247"/>
                  <a:pt x="299183" y="77972"/>
                  <a:pt x="291711" y="77972"/>
                </a:cubicBezTo>
                <a:cubicBezTo>
                  <a:pt x="256407" y="77972"/>
                  <a:pt x="249059" y="70824"/>
                  <a:pt x="220827" y="56707"/>
                </a:cubicBezTo>
                <a:cubicBezTo>
                  <a:pt x="216101" y="49619"/>
                  <a:pt x="213302" y="40764"/>
                  <a:pt x="206650" y="35442"/>
                </a:cubicBezTo>
                <a:cubicBezTo>
                  <a:pt x="200816" y="30775"/>
                  <a:pt x="192842" y="28820"/>
                  <a:pt x="185385" y="28354"/>
                </a:cubicBezTo>
                <a:cubicBezTo>
                  <a:pt x="154728" y="26438"/>
                  <a:pt x="123952" y="28354"/>
                  <a:pt x="93236" y="2835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7442675" y="5847907"/>
            <a:ext cx="808190" cy="191386"/>
          </a:xfrm>
          <a:custGeom>
            <a:avLst/>
            <a:gdLst>
              <a:gd name="connsiteX0" fmla="*/ 808190 w 808190"/>
              <a:gd name="connsiteY0" fmla="*/ 170121 h 191386"/>
              <a:gd name="connsiteX1" fmla="*/ 772748 w 808190"/>
              <a:gd name="connsiteY1" fmla="*/ 177209 h 191386"/>
              <a:gd name="connsiteX2" fmla="*/ 744395 w 808190"/>
              <a:gd name="connsiteY2" fmla="*/ 184298 h 191386"/>
              <a:gd name="connsiteX3" fmla="*/ 694776 w 808190"/>
              <a:gd name="connsiteY3" fmla="*/ 191386 h 191386"/>
              <a:gd name="connsiteX4" fmla="*/ 361623 w 808190"/>
              <a:gd name="connsiteY4" fmla="*/ 184298 h 191386"/>
              <a:gd name="connsiteX5" fmla="*/ 340358 w 808190"/>
              <a:gd name="connsiteY5" fmla="*/ 177209 h 191386"/>
              <a:gd name="connsiteX6" fmla="*/ 312004 w 808190"/>
              <a:gd name="connsiteY6" fmla="*/ 170121 h 191386"/>
              <a:gd name="connsiteX7" fmla="*/ 290739 w 808190"/>
              <a:gd name="connsiteY7" fmla="*/ 155944 h 191386"/>
              <a:gd name="connsiteX8" fmla="*/ 248209 w 808190"/>
              <a:gd name="connsiteY8" fmla="*/ 141767 h 191386"/>
              <a:gd name="connsiteX9" fmla="*/ 234032 w 808190"/>
              <a:gd name="connsiteY9" fmla="*/ 120502 h 191386"/>
              <a:gd name="connsiteX10" fmla="*/ 191502 w 808190"/>
              <a:gd name="connsiteY10" fmla="*/ 92149 h 191386"/>
              <a:gd name="connsiteX11" fmla="*/ 184413 w 808190"/>
              <a:gd name="connsiteY11" fmla="*/ 70884 h 191386"/>
              <a:gd name="connsiteX12" fmla="*/ 141883 w 808190"/>
              <a:gd name="connsiteY12" fmla="*/ 56707 h 191386"/>
              <a:gd name="connsiteX13" fmla="*/ 106441 w 808190"/>
              <a:gd name="connsiteY13" fmla="*/ 21265 h 191386"/>
              <a:gd name="connsiteX14" fmla="*/ 63911 w 808190"/>
              <a:gd name="connsiteY14" fmla="*/ 7088 h 191386"/>
              <a:gd name="connsiteX15" fmla="*/ 35558 w 808190"/>
              <a:gd name="connsiteY15" fmla="*/ 70884 h 191386"/>
              <a:gd name="connsiteX16" fmla="*/ 7204 w 808190"/>
              <a:gd name="connsiteY16" fmla="*/ 148856 h 191386"/>
              <a:gd name="connsiteX17" fmla="*/ 116 w 808190"/>
              <a:gd name="connsiteY17" fmla="*/ 184298 h 191386"/>
              <a:gd name="connsiteX18" fmla="*/ 14292 w 808190"/>
              <a:gd name="connsiteY18" fmla="*/ 63795 h 191386"/>
              <a:gd name="connsiteX19" fmla="*/ 21381 w 808190"/>
              <a:gd name="connsiteY19" fmla="*/ 28353 h 191386"/>
              <a:gd name="connsiteX20" fmla="*/ 42646 w 808190"/>
              <a:gd name="connsiteY20" fmla="*/ 7088 h 191386"/>
              <a:gd name="connsiteX21" fmla="*/ 78088 w 808190"/>
              <a:gd name="connsiteY21" fmla="*/ 0 h 191386"/>
              <a:gd name="connsiteX22" fmla="*/ 63911 w 808190"/>
              <a:gd name="connsiteY22" fmla="*/ 7088 h 19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8190" h="191386">
                <a:moveTo>
                  <a:pt x="808190" y="170121"/>
                </a:moveTo>
                <a:cubicBezTo>
                  <a:pt x="796376" y="172484"/>
                  <a:pt x="784509" y="174595"/>
                  <a:pt x="772748" y="177209"/>
                </a:cubicBezTo>
                <a:cubicBezTo>
                  <a:pt x="763238" y="179322"/>
                  <a:pt x="753980" y="182555"/>
                  <a:pt x="744395" y="184298"/>
                </a:cubicBezTo>
                <a:cubicBezTo>
                  <a:pt x="727957" y="187287"/>
                  <a:pt x="711316" y="189023"/>
                  <a:pt x="694776" y="191386"/>
                </a:cubicBezTo>
                <a:lnTo>
                  <a:pt x="361623" y="184298"/>
                </a:lnTo>
                <a:cubicBezTo>
                  <a:pt x="354157" y="183999"/>
                  <a:pt x="347542" y="179262"/>
                  <a:pt x="340358" y="177209"/>
                </a:cubicBezTo>
                <a:cubicBezTo>
                  <a:pt x="330991" y="174533"/>
                  <a:pt x="321455" y="172484"/>
                  <a:pt x="312004" y="170121"/>
                </a:cubicBezTo>
                <a:cubicBezTo>
                  <a:pt x="304916" y="165395"/>
                  <a:pt x="298524" y="159404"/>
                  <a:pt x="290739" y="155944"/>
                </a:cubicBezTo>
                <a:cubicBezTo>
                  <a:pt x="277083" y="149875"/>
                  <a:pt x="248209" y="141767"/>
                  <a:pt x="248209" y="141767"/>
                </a:cubicBezTo>
                <a:cubicBezTo>
                  <a:pt x="243483" y="134679"/>
                  <a:pt x="240443" y="126112"/>
                  <a:pt x="234032" y="120502"/>
                </a:cubicBezTo>
                <a:cubicBezTo>
                  <a:pt x="221209" y="109282"/>
                  <a:pt x="191502" y="92149"/>
                  <a:pt x="191502" y="92149"/>
                </a:cubicBezTo>
                <a:cubicBezTo>
                  <a:pt x="189139" y="85061"/>
                  <a:pt x="190493" y="75227"/>
                  <a:pt x="184413" y="70884"/>
                </a:cubicBezTo>
                <a:cubicBezTo>
                  <a:pt x="172253" y="62198"/>
                  <a:pt x="141883" y="56707"/>
                  <a:pt x="141883" y="56707"/>
                </a:cubicBezTo>
                <a:cubicBezTo>
                  <a:pt x="128950" y="37308"/>
                  <a:pt x="128825" y="31214"/>
                  <a:pt x="106441" y="21265"/>
                </a:cubicBezTo>
                <a:cubicBezTo>
                  <a:pt x="92785" y="15196"/>
                  <a:pt x="63911" y="7088"/>
                  <a:pt x="63911" y="7088"/>
                </a:cubicBezTo>
                <a:cubicBezTo>
                  <a:pt x="28420" y="42579"/>
                  <a:pt x="50119" y="12640"/>
                  <a:pt x="35558" y="70884"/>
                </a:cubicBezTo>
                <a:cubicBezTo>
                  <a:pt x="29492" y="95149"/>
                  <a:pt x="16599" y="125370"/>
                  <a:pt x="7204" y="148856"/>
                </a:cubicBezTo>
                <a:cubicBezTo>
                  <a:pt x="4841" y="160670"/>
                  <a:pt x="-884" y="196304"/>
                  <a:pt x="116" y="184298"/>
                </a:cubicBezTo>
                <a:cubicBezTo>
                  <a:pt x="3475" y="143993"/>
                  <a:pt x="8827" y="103869"/>
                  <a:pt x="14292" y="63795"/>
                </a:cubicBezTo>
                <a:cubicBezTo>
                  <a:pt x="15920" y="51857"/>
                  <a:pt x="15993" y="39129"/>
                  <a:pt x="21381" y="28353"/>
                </a:cubicBezTo>
                <a:cubicBezTo>
                  <a:pt x="25864" y="19387"/>
                  <a:pt x="33680" y="11571"/>
                  <a:pt x="42646" y="7088"/>
                </a:cubicBezTo>
                <a:cubicBezTo>
                  <a:pt x="53422" y="1700"/>
                  <a:pt x="66274" y="2363"/>
                  <a:pt x="78088" y="0"/>
                </a:cubicBezTo>
                <a:cubicBezTo>
                  <a:pt x="375758" y="9602"/>
                  <a:pt x="371111" y="7088"/>
                  <a:pt x="63911" y="708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8263467" y="1972733"/>
            <a:ext cx="2142066" cy="804334"/>
          </a:xfrm>
          <a:custGeom>
            <a:avLst/>
            <a:gdLst>
              <a:gd name="connsiteX0" fmla="*/ 931333 w 2142066"/>
              <a:gd name="connsiteY0" fmla="*/ 152400 h 804334"/>
              <a:gd name="connsiteX1" fmla="*/ 880533 w 2142066"/>
              <a:gd name="connsiteY1" fmla="*/ 143934 h 804334"/>
              <a:gd name="connsiteX2" fmla="*/ 838200 w 2142066"/>
              <a:gd name="connsiteY2" fmla="*/ 135467 h 804334"/>
              <a:gd name="connsiteX3" fmla="*/ 762000 w 2142066"/>
              <a:gd name="connsiteY3" fmla="*/ 127000 h 804334"/>
              <a:gd name="connsiteX4" fmla="*/ 711200 w 2142066"/>
              <a:gd name="connsiteY4" fmla="*/ 110067 h 804334"/>
              <a:gd name="connsiteX5" fmla="*/ 651933 w 2142066"/>
              <a:gd name="connsiteY5" fmla="*/ 67734 h 804334"/>
              <a:gd name="connsiteX6" fmla="*/ 609600 w 2142066"/>
              <a:gd name="connsiteY6" fmla="*/ 50800 h 804334"/>
              <a:gd name="connsiteX7" fmla="*/ 584200 w 2142066"/>
              <a:gd name="connsiteY7" fmla="*/ 42334 h 804334"/>
              <a:gd name="connsiteX8" fmla="*/ 550333 w 2142066"/>
              <a:gd name="connsiteY8" fmla="*/ 25400 h 804334"/>
              <a:gd name="connsiteX9" fmla="*/ 524933 w 2142066"/>
              <a:gd name="connsiteY9" fmla="*/ 16934 h 804334"/>
              <a:gd name="connsiteX10" fmla="*/ 482600 w 2142066"/>
              <a:gd name="connsiteY10" fmla="*/ 0 h 804334"/>
              <a:gd name="connsiteX11" fmla="*/ 355600 w 2142066"/>
              <a:gd name="connsiteY11" fmla="*/ 8467 h 804334"/>
              <a:gd name="connsiteX12" fmla="*/ 304800 w 2142066"/>
              <a:gd name="connsiteY12" fmla="*/ 25400 h 804334"/>
              <a:gd name="connsiteX13" fmla="*/ 279400 w 2142066"/>
              <a:gd name="connsiteY13" fmla="*/ 33867 h 804334"/>
              <a:gd name="connsiteX14" fmla="*/ 262466 w 2142066"/>
              <a:gd name="connsiteY14" fmla="*/ 50800 h 804334"/>
              <a:gd name="connsiteX15" fmla="*/ 237066 w 2142066"/>
              <a:gd name="connsiteY15" fmla="*/ 67734 h 804334"/>
              <a:gd name="connsiteX16" fmla="*/ 220133 w 2142066"/>
              <a:gd name="connsiteY16" fmla="*/ 93134 h 804334"/>
              <a:gd name="connsiteX17" fmla="*/ 186266 w 2142066"/>
              <a:gd name="connsiteY17" fmla="*/ 110067 h 804334"/>
              <a:gd name="connsiteX18" fmla="*/ 110066 w 2142066"/>
              <a:gd name="connsiteY18" fmla="*/ 143934 h 804334"/>
              <a:gd name="connsiteX19" fmla="*/ 59266 w 2142066"/>
              <a:gd name="connsiteY19" fmla="*/ 160867 h 804334"/>
              <a:gd name="connsiteX20" fmla="*/ 33866 w 2142066"/>
              <a:gd name="connsiteY20" fmla="*/ 169334 h 804334"/>
              <a:gd name="connsiteX21" fmla="*/ 16933 w 2142066"/>
              <a:gd name="connsiteY21" fmla="*/ 194734 h 804334"/>
              <a:gd name="connsiteX22" fmla="*/ 0 w 2142066"/>
              <a:gd name="connsiteY22" fmla="*/ 321734 h 804334"/>
              <a:gd name="connsiteX23" fmla="*/ 8466 w 2142066"/>
              <a:gd name="connsiteY23" fmla="*/ 567267 h 804334"/>
              <a:gd name="connsiteX24" fmla="*/ 25400 w 2142066"/>
              <a:gd name="connsiteY24" fmla="*/ 584200 h 804334"/>
              <a:gd name="connsiteX25" fmla="*/ 67733 w 2142066"/>
              <a:gd name="connsiteY25" fmla="*/ 609600 h 804334"/>
              <a:gd name="connsiteX26" fmla="*/ 127000 w 2142066"/>
              <a:gd name="connsiteY26" fmla="*/ 643467 h 804334"/>
              <a:gd name="connsiteX27" fmla="*/ 152400 w 2142066"/>
              <a:gd name="connsiteY27" fmla="*/ 660400 h 804334"/>
              <a:gd name="connsiteX28" fmla="*/ 177800 w 2142066"/>
              <a:gd name="connsiteY28" fmla="*/ 668867 h 804334"/>
              <a:gd name="connsiteX29" fmla="*/ 237066 w 2142066"/>
              <a:gd name="connsiteY29" fmla="*/ 694267 h 804334"/>
              <a:gd name="connsiteX30" fmla="*/ 287866 w 2142066"/>
              <a:gd name="connsiteY30" fmla="*/ 702734 h 804334"/>
              <a:gd name="connsiteX31" fmla="*/ 338666 w 2142066"/>
              <a:gd name="connsiteY31" fmla="*/ 745067 h 804334"/>
              <a:gd name="connsiteX32" fmla="*/ 364066 w 2142066"/>
              <a:gd name="connsiteY32" fmla="*/ 753534 h 804334"/>
              <a:gd name="connsiteX33" fmla="*/ 389466 w 2142066"/>
              <a:gd name="connsiteY33" fmla="*/ 770467 h 804334"/>
              <a:gd name="connsiteX34" fmla="*/ 431800 w 2142066"/>
              <a:gd name="connsiteY34" fmla="*/ 778934 h 804334"/>
              <a:gd name="connsiteX35" fmla="*/ 524933 w 2142066"/>
              <a:gd name="connsiteY35" fmla="*/ 804334 h 804334"/>
              <a:gd name="connsiteX36" fmla="*/ 812800 w 2142066"/>
              <a:gd name="connsiteY36" fmla="*/ 795867 h 804334"/>
              <a:gd name="connsiteX37" fmla="*/ 889000 w 2142066"/>
              <a:gd name="connsiteY37" fmla="*/ 778934 h 804334"/>
              <a:gd name="connsiteX38" fmla="*/ 931333 w 2142066"/>
              <a:gd name="connsiteY38" fmla="*/ 753534 h 804334"/>
              <a:gd name="connsiteX39" fmla="*/ 990600 w 2142066"/>
              <a:gd name="connsiteY39" fmla="*/ 736600 h 804334"/>
              <a:gd name="connsiteX40" fmla="*/ 1016000 w 2142066"/>
              <a:gd name="connsiteY40" fmla="*/ 719667 h 804334"/>
              <a:gd name="connsiteX41" fmla="*/ 1100666 w 2142066"/>
              <a:gd name="connsiteY41" fmla="*/ 694267 h 804334"/>
              <a:gd name="connsiteX42" fmla="*/ 1185333 w 2142066"/>
              <a:gd name="connsiteY42" fmla="*/ 668867 h 804334"/>
              <a:gd name="connsiteX43" fmla="*/ 1210733 w 2142066"/>
              <a:gd name="connsiteY43" fmla="*/ 660400 h 804334"/>
              <a:gd name="connsiteX44" fmla="*/ 1270000 w 2142066"/>
              <a:gd name="connsiteY44" fmla="*/ 651934 h 804334"/>
              <a:gd name="connsiteX45" fmla="*/ 1312333 w 2142066"/>
              <a:gd name="connsiteY45" fmla="*/ 643467 h 804334"/>
              <a:gd name="connsiteX46" fmla="*/ 1371600 w 2142066"/>
              <a:gd name="connsiteY46" fmla="*/ 635000 h 804334"/>
              <a:gd name="connsiteX47" fmla="*/ 1405466 w 2142066"/>
              <a:gd name="connsiteY47" fmla="*/ 626534 h 804334"/>
              <a:gd name="connsiteX48" fmla="*/ 1557866 w 2142066"/>
              <a:gd name="connsiteY48" fmla="*/ 618067 h 804334"/>
              <a:gd name="connsiteX49" fmla="*/ 1617133 w 2142066"/>
              <a:gd name="connsiteY49" fmla="*/ 601134 h 804334"/>
              <a:gd name="connsiteX50" fmla="*/ 1667933 w 2142066"/>
              <a:gd name="connsiteY50" fmla="*/ 584200 h 804334"/>
              <a:gd name="connsiteX51" fmla="*/ 1710266 w 2142066"/>
              <a:gd name="connsiteY51" fmla="*/ 575734 h 804334"/>
              <a:gd name="connsiteX52" fmla="*/ 1837266 w 2142066"/>
              <a:gd name="connsiteY52" fmla="*/ 541867 h 804334"/>
              <a:gd name="connsiteX53" fmla="*/ 1989666 w 2142066"/>
              <a:gd name="connsiteY53" fmla="*/ 533400 h 804334"/>
              <a:gd name="connsiteX54" fmla="*/ 2048933 w 2142066"/>
              <a:gd name="connsiteY54" fmla="*/ 516467 h 804334"/>
              <a:gd name="connsiteX55" fmla="*/ 2091266 w 2142066"/>
              <a:gd name="connsiteY55" fmla="*/ 482600 h 804334"/>
              <a:gd name="connsiteX56" fmla="*/ 2108200 w 2142066"/>
              <a:gd name="connsiteY56" fmla="*/ 465667 h 804334"/>
              <a:gd name="connsiteX57" fmla="*/ 2133600 w 2142066"/>
              <a:gd name="connsiteY57" fmla="*/ 448734 h 804334"/>
              <a:gd name="connsiteX58" fmla="*/ 2142066 w 2142066"/>
              <a:gd name="connsiteY58" fmla="*/ 423334 h 804334"/>
              <a:gd name="connsiteX59" fmla="*/ 2133600 w 2142066"/>
              <a:gd name="connsiteY59" fmla="*/ 245534 h 804334"/>
              <a:gd name="connsiteX60" fmla="*/ 2116666 w 2142066"/>
              <a:gd name="connsiteY60" fmla="*/ 228600 h 804334"/>
              <a:gd name="connsiteX61" fmla="*/ 2082800 w 2142066"/>
              <a:gd name="connsiteY61" fmla="*/ 220134 h 804334"/>
              <a:gd name="connsiteX62" fmla="*/ 2057400 w 2142066"/>
              <a:gd name="connsiteY62" fmla="*/ 194734 h 804334"/>
              <a:gd name="connsiteX63" fmla="*/ 2023533 w 2142066"/>
              <a:gd name="connsiteY63" fmla="*/ 186267 h 804334"/>
              <a:gd name="connsiteX64" fmla="*/ 1938866 w 2142066"/>
              <a:gd name="connsiteY64" fmla="*/ 169334 h 804334"/>
              <a:gd name="connsiteX65" fmla="*/ 1346200 w 2142066"/>
              <a:gd name="connsiteY65" fmla="*/ 160867 h 804334"/>
              <a:gd name="connsiteX66" fmla="*/ 1312333 w 2142066"/>
              <a:gd name="connsiteY66" fmla="*/ 143934 h 804334"/>
              <a:gd name="connsiteX67" fmla="*/ 1219200 w 2142066"/>
              <a:gd name="connsiteY67" fmla="*/ 127000 h 804334"/>
              <a:gd name="connsiteX68" fmla="*/ 872066 w 2142066"/>
              <a:gd name="connsiteY68" fmla="*/ 135467 h 804334"/>
              <a:gd name="connsiteX69" fmla="*/ 846666 w 2142066"/>
              <a:gd name="connsiteY69" fmla="*/ 152400 h 804334"/>
              <a:gd name="connsiteX70" fmla="*/ 829733 w 2142066"/>
              <a:gd name="connsiteY70" fmla="*/ 152400 h 80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142066" h="804334">
                <a:moveTo>
                  <a:pt x="931333" y="152400"/>
                </a:moveTo>
                <a:lnTo>
                  <a:pt x="880533" y="143934"/>
                </a:lnTo>
                <a:cubicBezTo>
                  <a:pt x="866375" y="141360"/>
                  <a:pt x="852446" y="137502"/>
                  <a:pt x="838200" y="135467"/>
                </a:cubicBezTo>
                <a:cubicBezTo>
                  <a:pt x="812901" y="131853"/>
                  <a:pt x="787400" y="129822"/>
                  <a:pt x="762000" y="127000"/>
                </a:cubicBezTo>
                <a:cubicBezTo>
                  <a:pt x="745067" y="121356"/>
                  <a:pt x="723821" y="122688"/>
                  <a:pt x="711200" y="110067"/>
                </a:cubicBezTo>
                <a:cubicBezTo>
                  <a:pt x="681103" y="79970"/>
                  <a:pt x="692053" y="85565"/>
                  <a:pt x="651933" y="67734"/>
                </a:cubicBezTo>
                <a:cubicBezTo>
                  <a:pt x="638045" y="61561"/>
                  <a:pt x="623830" y="56136"/>
                  <a:pt x="609600" y="50800"/>
                </a:cubicBezTo>
                <a:cubicBezTo>
                  <a:pt x="601244" y="47666"/>
                  <a:pt x="592403" y="45850"/>
                  <a:pt x="584200" y="42334"/>
                </a:cubicBezTo>
                <a:cubicBezTo>
                  <a:pt x="572599" y="37362"/>
                  <a:pt x="561934" y="30372"/>
                  <a:pt x="550333" y="25400"/>
                </a:cubicBezTo>
                <a:cubicBezTo>
                  <a:pt x="542130" y="21884"/>
                  <a:pt x="533289" y="20068"/>
                  <a:pt x="524933" y="16934"/>
                </a:cubicBezTo>
                <a:cubicBezTo>
                  <a:pt x="510703" y="11598"/>
                  <a:pt x="496711" y="5645"/>
                  <a:pt x="482600" y="0"/>
                </a:cubicBezTo>
                <a:cubicBezTo>
                  <a:pt x="440267" y="2822"/>
                  <a:pt x="397601" y="2467"/>
                  <a:pt x="355600" y="8467"/>
                </a:cubicBezTo>
                <a:cubicBezTo>
                  <a:pt x="337930" y="10991"/>
                  <a:pt x="321733" y="19756"/>
                  <a:pt x="304800" y="25400"/>
                </a:cubicBezTo>
                <a:lnTo>
                  <a:pt x="279400" y="33867"/>
                </a:lnTo>
                <a:cubicBezTo>
                  <a:pt x="273755" y="39511"/>
                  <a:pt x="268699" y="45813"/>
                  <a:pt x="262466" y="50800"/>
                </a:cubicBezTo>
                <a:cubicBezTo>
                  <a:pt x="254520" y="57157"/>
                  <a:pt x="244261" y="60539"/>
                  <a:pt x="237066" y="67734"/>
                </a:cubicBezTo>
                <a:cubicBezTo>
                  <a:pt x="229871" y="74929"/>
                  <a:pt x="227950" y="86620"/>
                  <a:pt x="220133" y="93134"/>
                </a:cubicBezTo>
                <a:cubicBezTo>
                  <a:pt x="210437" y="101214"/>
                  <a:pt x="197225" y="103805"/>
                  <a:pt x="186266" y="110067"/>
                </a:cubicBezTo>
                <a:cubicBezTo>
                  <a:pt x="129914" y="142267"/>
                  <a:pt x="198761" y="114369"/>
                  <a:pt x="110066" y="143934"/>
                </a:cubicBezTo>
                <a:lnTo>
                  <a:pt x="59266" y="160867"/>
                </a:lnTo>
                <a:lnTo>
                  <a:pt x="33866" y="169334"/>
                </a:lnTo>
                <a:cubicBezTo>
                  <a:pt x="28222" y="177801"/>
                  <a:pt x="21484" y="185633"/>
                  <a:pt x="16933" y="194734"/>
                </a:cubicBezTo>
                <a:cubicBezTo>
                  <a:pt x="-360" y="229320"/>
                  <a:pt x="1892" y="299026"/>
                  <a:pt x="0" y="321734"/>
                </a:cubicBezTo>
                <a:cubicBezTo>
                  <a:pt x="2822" y="403578"/>
                  <a:pt x="578" y="485755"/>
                  <a:pt x="8466" y="567267"/>
                </a:cubicBezTo>
                <a:cubicBezTo>
                  <a:pt x="9235" y="575212"/>
                  <a:pt x="18904" y="579560"/>
                  <a:pt x="25400" y="584200"/>
                </a:cubicBezTo>
                <a:cubicBezTo>
                  <a:pt x="38791" y="593765"/>
                  <a:pt x="53778" y="600878"/>
                  <a:pt x="67733" y="609600"/>
                </a:cubicBezTo>
                <a:cubicBezTo>
                  <a:pt x="177719" y="678343"/>
                  <a:pt x="-7859" y="566407"/>
                  <a:pt x="127000" y="643467"/>
                </a:cubicBezTo>
                <a:cubicBezTo>
                  <a:pt x="135835" y="648515"/>
                  <a:pt x="143299" y="655849"/>
                  <a:pt x="152400" y="660400"/>
                </a:cubicBezTo>
                <a:cubicBezTo>
                  <a:pt x="160382" y="664391"/>
                  <a:pt x="169597" y="665351"/>
                  <a:pt x="177800" y="668867"/>
                </a:cubicBezTo>
                <a:cubicBezTo>
                  <a:pt x="205673" y="680813"/>
                  <a:pt x="209575" y="688158"/>
                  <a:pt x="237066" y="694267"/>
                </a:cubicBezTo>
                <a:cubicBezTo>
                  <a:pt x="253824" y="697991"/>
                  <a:pt x="270933" y="699912"/>
                  <a:pt x="287866" y="702734"/>
                </a:cubicBezTo>
                <a:cubicBezTo>
                  <a:pt x="306592" y="721460"/>
                  <a:pt x="315090" y="733279"/>
                  <a:pt x="338666" y="745067"/>
                </a:cubicBezTo>
                <a:cubicBezTo>
                  <a:pt x="346648" y="749058"/>
                  <a:pt x="356084" y="749543"/>
                  <a:pt x="364066" y="753534"/>
                </a:cubicBezTo>
                <a:cubicBezTo>
                  <a:pt x="373167" y="758085"/>
                  <a:pt x="379938" y="766894"/>
                  <a:pt x="389466" y="770467"/>
                </a:cubicBezTo>
                <a:cubicBezTo>
                  <a:pt x="402941" y="775520"/>
                  <a:pt x="417752" y="775812"/>
                  <a:pt x="431800" y="778934"/>
                </a:cubicBezTo>
                <a:cubicBezTo>
                  <a:pt x="462076" y="785662"/>
                  <a:pt x="496013" y="796071"/>
                  <a:pt x="524933" y="804334"/>
                </a:cubicBezTo>
                <a:cubicBezTo>
                  <a:pt x="620889" y="801512"/>
                  <a:pt x="716929" y="800784"/>
                  <a:pt x="812800" y="795867"/>
                </a:cubicBezTo>
                <a:cubicBezTo>
                  <a:pt x="826316" y="795174"/>
                  <a:pt x="873701" y="782758"/>
                  <a:pt x="889000" y="778934"/>
                </a:cubicBezTo>
                <a:cubicBezTo>
                  <a:pt x="903111" y="770467"/>
                  <a:pt x="916295" y="760218"/>
                  <a:pt x="931333" y="753534"/>
                </a:cubicBezTo>
                <a:cubicBezTo>
                  <a:pt x="980172" y="731828"/>
                  <a:pt x="949318" y="757241"/>
                  <a:pt x="990600" y="736600"/>
                </a:cubicBezTo>
                <a:cubicBezTo>
                  <a:pt x="999701" y="732049"/>
                  <a:pt x="1006701" y="723800"/>
                  <a:pt x="1016000" y="719667"/>
                </a:cubicBezTo>
                <a:cubicBezTo>
                  <a:pt x="1042499" y="707890"/>
                  <a:pt x="1072522" y="701303"/>
                  <a:pt x="1100666" y="694267"/>
                </a:cubicBezTo>
                <a:cubicBezTo>
                  <a:pt x="1147000" y="663378"/>
                  <a:pt x="1107501" y="684434"/>
                  <a:pt x="1185333" y="668867"/>
                </a:cubicBezTo>
                <a:cubicBezTo>
                  <a:pt x="1194084" y="667117"/>
                  <a:pt x="1201982" y="662150"/>
                  <a:pt x="1210733" y="660400"/>
                </a:cubicBezTo>
                <a:cubicBezTo>
                  <a:pt x="1230302" y="656486"/>
                  <a:pt x="1250315" y="655215"/>
                  <a:pt x="1270000" y="651934"/>
                </a:cubicBezTo>
                <a:cubicBezTo>
                  <a:pt x="1284195" y="649568"/>
                  <a:pt x="1298138" y="645833"/>
                  <a:pt x="1312333" y="643467"/>
                </a:cubicBezTo>
                <a:cubicBezTo>
                  <a:pt x="1332018" y="640186"/>
                  <a:pt x="1351966" y="638570"/>
                  <a:pt x="1371600" y="635000"/>
                </a:cubicBezTo>
                <a:cubicBezTo>
                  <a:pt x="1383048" y="632919"/>
                  <a:pt x="1393878" y="627587"/>
                  <a:pt x="1405466" y="626534"/>
                </a:cubicBezTo>
                <a:cubicBezTo>
                  <a:pt x="1456135" y="621928"/>
                  <a:pt x="1507066" y="620889"/>
                  <a:pt x="1557866" y="618067"/>
                </a:cubicBezTo>
                <a:cubicBezTo>
                  <a:pt x="1643228" y="589612"/>
                  <a:pt x="1510820" y="633028"/>
                  <a:pt x="1617133" y="601134"/>
                </a:cubicBezTo>
                <a:cubicBezTo>
                  <a:pt x="1634230" y="596005"/>
                  <a:pt x="1650713" y="588896"/>
                  <a:pt x="1667933" y="584200"/>
                </a:cubicBezTo>
                <a:cubicBezTo>
                  <a:pt x="1681816" y="580414"/>
                  <a:pt x="1696429" y="579687"/>
                  <a:pt x="1710266" y="575734"/>
                </a:cubicBezTo>
                <a:cubicBezTo>
                  <a:pt x="1774929" y="557259"/>
                  <a:pt x="1777896" y="546815"/>
                  <a:pt x="1837266" y="541867"/>
                </a:cubicBezTo>
                <a:cubicBezTo>
                  <a:pt x="1887969" y="537642"/>
                  <a:pt x="1938866" y="536222"/>
                  <a:pt x="1989666" y="533400"/>
                </a:cubicBezTo>
                <a:cubicBezTo>
                  <a:pt x="1991882" y="532846"/>
                  <a:pt x="2043410" y="520886"/>
                  <a:pt x="2048933" y="516467"/>
                </a:cubicBezTo>
                <a:cubicBezTo>
                  <a:pt x="2103642" y="472699"/>
                  <a:pt x="2027422" y="503882"/>
                  <a:pt x="2091266" y="482600"/>
                </a:cubicBezTo>
                <a:cubicBezTo>
                  <a:pt x="2096911" y="476956"/>
                  <a:pt x="2101967" y="470654"/>
                  <a:pt x="2108200" y="465667"/>
                </a:cubicBezTo>
                <a:cubicBezTo>
                  <a:pt x="2116146" y="459310"/>
                  <a:pt x="2127243" y="456680"/>
                  <a:pt x="2133600" y="448734"/>
                </a:cubicBezTo>
                <a:cubicBezTo>
                  <a:pt x="2139175" y="441765"/>
                  <a:pt x="2139244" y="431801"/>
                  <a:pt x="2142066" y="423334"/>
                </a:cubicBezTo>
                <a:cubicBezTo>
                  <a:pt x="2139244" y="364067"/>
                  <a:pt x="2141274" y="304369"/>
                  <a:pt x="2133600" y="245534"/>
                </a:cubicBezTo>
                <a:cubicBezTo>
                  <a:pt x="2132568" y="237618"/>
                  <a:pt x="2123806" y="232170"/>
                  <a:pt x="2116666" y="228600"/>
                </a:cubicBezTo>
                <a:cubicBezTo>
                  <a:pt x="2106258" y="223396"/>
                  <a:pt x="2094089" y="222956"/>
                  <a:pt x="2082800" y="220134"/>
                </a:cubicBezTo>
                <a:cubicBezTo>
                  <a:pt x="2074333" y="211667"/>
                  <a:pt x="2067796" y="200675"/>
                  <a:pt x="2057400" y="194734"/>
                </a:cubicBezTo>
                <a:cubicBezTo>
                  <a:pt x="2047297" y="188961"/>
                  <a:pt x="2034911" y="188705"/>
                  <a:pt x="2023533" y="186267"/>
                </a:cubicBezTo>
                <a:cubicBezTo>
                  <a:pt x="1995391" y="180237"/>
                  <a:pt x="1967644" y="169745"/>
                  <a:pt x="1938866" y="169334"/>
                </a:cubicBezTo>
                <a:lnTo>
                  <a:pt x="1346200" y="160867"/>
                </a:lnTo>
                <a:cubicBezTo>
                  <a:pt x="1334911" y="155223"/>
                  <a:pt x="1324307" y="147925"/>
                  <a:pt x="1312333" y="143934"/>
                </a:cubicBezTo>
                <a:cubicBezTo>
                  <a:pt x="1300498" y="139989"/>
                  <a:pt x="1227731" y="128422"/>
                  <a:pt x="1219200" y="127000"/>
                </a:cubicBezTo>
                <a:cubicBezTo>
                  <a:pt x="1103489" y="129822"/>
                  <a:pt x="987544" y="127594"/>
                  <a:pt x="872066" y="135467"/>
                </a:cubicBezTo>
                <a:cubicBezTo>
                  <a:pt x="861914" y="136159"/>
                  <a:pt x="856114" y="148621"/>
                  <a:pt x="846666" y="152400"/>
                </a:cubicBezTo>
                <a:cubicBezTo>
                  <a:pt x="841425" y="154496"/>
                  <a:pt x="835377" y="152400"/>
                  <a:pt x="829733" y="1524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423664239"/>
      </p:ext>
    </p:extLst>
  </p:cSld>
  <p:clrMapOvr>
    <a:masterClrMapping/>
  </p:clrMapOvr>
  <mc:AlternateContent xmlns:mc="http://schemas.openxmlformats.org/markup-compatibility/2006" xmlns:p14="http://schemas.microsoft.com/office/powerpoint/2010/main">
    <mc:Choice Requires="p14">
      <p:transition spd="slow" p14:dur="2000" advTm="38200"/>
    </mc:Choice>
    <mc:Fallback xmlns="">
      <p:transition spd="slow" advTm="38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circle(in)">
                                      <p:cBhvr>
                                        <p:cTn id="11" dur="20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ircle(in)">
                                      <p:cBhvr>
                                        <p:cTn id="2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14"/>
                </p:tgtEl>
              </p:cMediaNode>
            </p:audio>
          </p:childTnLst>
        </p:cTn>
      </p:par>
    </p:tnLst>
    <p:bldLst>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585216" y="393191"/>
          <a:ext cx="11237976" cy="6099048"/>
        </p:xfrm>
        <a:graphic>
          <a:graphicData uri="http://schemas.openxmlformats.org/drawingml/2006/table">
            <a:tbl>
              <a:tblPr firstRow="1" firstCol="1" bandRow="1"/>
              <a:tblGrid>
                <a:gridCol w="2031826"/>
                <a:gridCol w="1669963"/>
                <a:gridCol w="1584555"/>
                <a:gridCol w="1795828"/>
                <a:gridCol w="1784591"/>
                <a:gridCol w="1310348"/>
                <a:gridCol w="1060865"/>
              </a:tblGrid>
              <a:tr h="3464801">
                <a:tc>
                  <a:txBody>
                    <a:bodyPr/>
                    <a:lstStyle/>
                    <a:p>
                      <a:pPr marL="0" marR="0" algn="ctr">
                        <a:lnSpc>
                          <a:spcPct val="115000"/>
                        </a:lnSpc>
                        <a:spcBef>
                          <a:spcPts val="0"/>
                        </a:spcBef>
                        <a:spcAft>
                          <a:spcPts val="0"/>
                        </a:spcAft>
                      </a:pPr>
                      <a:r>
                        <a:rPr lang="en-US" sz="1100" b="1"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Essential Questions:</a:t>
                      </a:r>
                      <a:r>
                        <a:rPr lang="en-US" sz="11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(2-5)</a:t>
                      </a:r>
                      <a:r>
                        <a:rPr lang="en-US"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These should be thinking questions that generally begin with “How” or “Why”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and may have multiple answers.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c>
                  <a:txBody>
                    <a:bodyPr/>
                    <a:lstStyle/>
                    <a:p>
                      <a:pPr marL="0" marR="0" algn="ctr">
                        <a:lnSpc>
                          <a:spcPct val="115000"/>
                        </a:lnSpc>
                        <a:spcBef>
                          <a:spcPts val="0"/>
                        </a:spcBef>
                        <a:spcAft>
                          <a:spcPts val="0"/>
                        </a:spcAft>
                      </a:pPr>
                      <a:r>
                        <a:rPr lang="en-US" sz="1100" b="1"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KCAS Standards</a:t>
                      </a:r>
                      <a:r>
                        <a:rPr lang="en-US"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r>
                        <a:rPr lang="en-US"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(list those that will support each essential question and will be assessed in the unit.)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c>
                  <a:txBody>
                    <a:bodyPr/>
                    <a:lstStyle/>
                    <a:p>
                      <a:pPr marL="0" marR="0" algn="ctr">
                        <a:lnSpc>
                          <a:spcPct val="115000"/>
                        </a:lnSpc>
                        <a:spcBef>
                          <a:spcPts val="0"/>
                        </a:spcBef>
                        <a:spcAft>
                          <a:spcPts val="0"/>
                        </a:spcAft>
                      </a:pPr>
                      <a:r>
                        <a:rPr lang="en-US" sz="1100" b="1" u="sng">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I Can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100" b="1" u="sng">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Statements</a:t>
                      </a:r>
                      <a:r>
                        <a:rPr lang="en-US" sz="1000" b="1" u="sng">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of what students will be able to do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c>
                  <a:txBody>
                    <a:bodyPr/>
                    <a:lstStyle/>
                    <a:p>
                      <a:pPr marL="0" marR="0" algn="ctr">
                        <a:spcBef>
                          <a:spcPts val="0"/>
                        </a:spcBef>
                        <a:spcAft>
                          <a:spcPts val="0"/>
                        </a:spcAft>
                      </a:pPr>
                      <a:r>
                        <a:rPr lang="en-US" sz="1100" b="1" u="sng">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Assessments/Products</a:t>
                      </a: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(list at least one assessment or product for each standard.)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Formative Assessment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Is on-going as teacher checks students’ progress.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Summative Assessment will be the final product.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c>
                  <a:txBody>
                    <a:bodyPr/>
                    <a:lstStyle/>
                    <a:p>
                      <a:pPr marL="0" marR="0" algn="ctr">
                        <a:lnSpc>
                          <a:spcPct val="115000"/>
                        </a:lnSpc>
                        <a:spcBef>
                          <a:spcPts val="0"/>
                        </a:spcBef>
                        <a:spcAft>
                          <a:spcPts val="0"/>
                        </a:spcAft>
                      </a:pPr>
                      <a:r>
                        <a:rPr lang="en-US" sz="1100" b="1" u="sng">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Activities</a:t>
                      </a:r>
                      <a:r>
                        <a:rPr lang="en-US" sz="12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(describe activities that support the assessment(s)/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product(s) and advance the standard.)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c>
                  <a:txBody>
                    <a:bodyPr/>
                    <a:lstStyle/>
                    <a:p>
                      <a:pPr marL="0" marR="0" algn="ctr">
                        <a:lnSpc>
                          <a:spcPct val="115000"/>
                        </a:lnSpc>
                        <a:spcBef>
                          <a:spcPts val="0"/>
                        </a:spcBef>
                        <a:spcAft>
                          <a:spcPts val="0"/>
                        </a:spcAft>
                      </a:pPr>
                      <a:r>
                        <a:rPr lang="en-US" sz="1100" b="1" u="sng">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List materials</a:t>
                      </a:r>
                      <a:r>
                        <a:rPr lang="en-US" sz="12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required for each activity.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c>
                  <a:txBody>
                    <a:bodyPr/>
                    <a:lstStyle/>
                    <a:p>
                      <a:pPr marL="0" marR="0">
                        <a:lnSpc>
                          <a:spcPct val="115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u="sng">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Cost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r>
              <a:tr h="25665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gridSpan="2">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hMerge="1">
                  <a:txBody>
                    <a:bodyPr/>
                    <a:lstStyle/>
                    <a:p>
                      <a:endParaRPr lang="en-US"/>
                    </a:p>
                  </a:txBody>
                  <a:tcPr/>
                </a:tc>
              </a:tr>
              <a:tr h="25665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25665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gridSpan="2">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hMerge="1">
                  <a:txBody>
                    <a:bodyPr/>
                    <a:lstStyle/>
                    <a:p>
                      <a:endParaRPr lang="en-US"/>
                    </a:p>
                  </a:txBody>
                  <a:tcPr/>
                </a:tc>
              </a:tr>
              <a:tr h="25665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25665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gridSpan="2">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hMerge="1">
                  <a:txBody>
                    <a:bodyPr/>
                    <a:lstStyle/>
                    <a:p>
                      <a:endParaRPr lang="en-US"/>
                    </a:p>
                  </a:txBody>
                  <a:tcPr/>
                </a:tc>
              </a:tr>
              <a:tr h="25665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25665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gridSpan="2">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hMerge="1">
                  <a:txBody>
                    <a:bodyPr/>
                    <a:lstStyle/>
                    <a:p>
                      <a:endParaRPr lang="en-US"/>
                    </a:p>
                  </a:txBody>
                  <a:tcPr/>
                </a:tc>
              </a:tr>
              <a:tr h="25665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25665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gridSpan="2">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hMerge="1">
                  <a:txBody>
                    <a:bodyPr/>
                    <a:lstStyle/>
                    <a:p>
                      <a:endParaRPr lang="en-US"/>
                    </a:p>
                  </a:txBody>
                  <a:tcPr/>
                </a:tc>
              </a:tr>
              <a:tr h="324379">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bl>
          </a:graphicData>
        </a:graphic>
      </p:graphicFrame>
      <p:sp>
        <p:nvSpPr>
          <p:cNvPr id="3" name="Up Arrow 2"/>
          <p:cNvSpPr/>
          <p:nvPr/>
        </p:nvSpPr>
        <p:spPr>
          <a:xfrm>
            <a:off x="9968401" y="935383"/>
            <a:ext cx="1560352" cy="1887523"/>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71753612"/>
      </p:ext>
    </p:extLst>
  </p:cSld>
  <p:clrMapOvr>
    <a:masterClrMapping/>
  </p:clrMapOvr>
  <mc:AlternateContent xmlns:mc="http://schemas.openxmlformats.org/markup-compatibility/2006" xmlns:p14="http://schemas.microsoft.com/office/powerpoint/2010/main">
    <mc:Choice Requires="p14">
      <p:transition spd="slow" p14:dur="2000" advTm="24592"/>
    </mc:Choice>
    <mc:Fallback xmlns="">
      <p:transition spd="slow" advTm="24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566429614"/>
              </p:ext>
            </p:extLst>
          </p:nvPr>
        </p:nvGraphicFramePr>
        <p:xfrm>
          <a:off x="381000" y="203200"/>
          <a:ext cx="11294533" cy="6316133"/>
        </p:xfrm>
        <a:graphic>
          <a:graphicData uri="http://schemas.openxmlformats.org/drawingml/2006/table">
            <a:tbl>
              <a:tblPr firstRow="1" firstCol="1" bandRow="1"/>
              <a:tblGrid>
                <a:gridCol w="6437246"/>
                <a:gridCol w="3042477"/>
                <a:gridCol w="1814810"/>
              </a:tblGrid>
              <a:tr h="493098">
                <a:tc>
                  <a:txBody>
                    <a:bodyPr/>
                    <a:lstStyle/>
                    <a:p>
                      <a:pPr marL="0" marR="0" algn="ctr">
                        <a:lnSpc>
                          <a:spcPct val="115000"/>
                        </a:lnSpc>
                        <a:spcBef>
                          <a:spcPts val="0"/>
                        </a:spcBef>
                        <a:spcAft>
                          <a:spcPts val="0"/>
                        </a:spcAft>
                      </a:pPr>
                      <a:r>
                        <a:rPr lang="en-US" sz="1100" b="1"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Activities</a:t>
                      </a:r>
                      <a:r>
                        <a:rPr lang="en-US" sz="12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r>
                        <a:rPr lang="en-US"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(describe activities that support the assessment(s)/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product(s) and advance the standard.)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c>
                  <a:txBody>
                    <a:bodyPr/>
                    <a:lstStyle/>
                    <a:p>
                      <a:pPr marL="0" marR="0" algn="ctr">
                        <a:lnSpc>
                          <a:spcPct val="115000"/>
                        </a:lnSpc>
                        <a:spcBef>
                          <a:spcPts val="0"/>
                        </a:spcBef>
                        <a:spcAft>
                          <a:spcPts val="0"/>
                        </a:spcAft>
                      </a:pPr>
                      <a:r>
                        <a:rPr lang="en-US" sz="1100" b="1" u="sng">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List materials</a:t>
                      </a:r>
                      <a:r>
                        <a:rPr lang="en-US" sz="12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required for each activity.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c>
                  <a:txBody>
                    <a:bodyPr/>
                    <a:lstStyle/>
                    <a:p>
                      <a:pPr marL="0" marR="0">
                        <a:lnSpc>
                          <a:spcPct val="115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u="sng">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Cost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solidFill>
                      <a:srgbClr val="4BACC6"/>
                    </a:solidFill>
                  </a:tcPr>
                </a:tc>
              </a:tr>
              <a:tr h="5823035">
                <a:tc>
                  <a:txBody>
                    <a:bodyPr/>
                    <a:lstStyle/>
                    <a:p>
                      <a:r>
                        <a:rPr lang="en-US" sz="800" dirty="0">
                          <a:effectLst/>
                          <a:latin typeface="Arial" panose="020B0604020202020204" pitchFamily="34" charset="0"/>
                          <a:ea typeface="Calibri" panose="020F0502020204030204" pitchFamily="34" charset="0"/>
                          <a:cs typeface="Times New Roman" panose="02020603050405020304" pitchFamily="18" charset="0"/>
                        </a:rPr>
                        <a:t> </a:t>
                      </a:r>
                      <a:r>
                        <a:rPr lang="en-US" sz="1800" kern="1200" dirty="0" smtClean="0">
                          <a:solidFill>
                            <a:schemeClr val="tx1"/>
                          </a:solidFill>
                          <a:effectLst/>
                          <a:latin typeface="+mn-lt"/>
                          <a:ea typeface="+mn-ea"/>
                          <a:cs typeface="+mn-cs"/>
                        </a:rPr>
                        <a:t>Students read articles and make notes about the effects of various industries on the environment. </a:t>
                      </a:r>
                    </a:p>
                    <a:p>
                      <a:r>
                        <a:rPr lang="en-US" sz="1800" kern="1200" dirty="0" smtClean="0">
                          <a:solidFill>
                            <a:schemeClr val="tx1"/>
                          </a:solidFill>
                          <a:effectLst/>
                          <a:latin typeface="+mn-lt"/>
                          <a:ea typeface="+mn-ea"/>
                          <a:cs typeface="+mn-cs"/>
                        </a:rPr>
                        <a:t> </a:t>
                      </a:r>
                    </a:p>
                    <a:p>
                      <a:r>
                        <a:rPr lang="en-US" sz="1800" kern="1200" dirty="0" smtClean="0">
                          <a:solidFill>
                            <a:schemeClr val="tx1"/>
                          </a:solidFill>
                          <a:effectLst/>
                          <a:latin typeface="+mn-lt"/>
                          <a:ea typeface="+mn-ea"/>
                          <a:cs typeface="+mn-cs"/>
                        </a:rPr>
                        <a:t>Students participate in class discussions of each author’s point of view and their response to conflicting viewpoints. </a:t>
                      </a:r>
                    </a:p>
                    <a:p>
                      <a:r>
                        <a:rPr lang="en-US" sz="1800" kern="1200" dirty="0" smtClean="0">
                          <a:solidFill>
                            <a:schemeClr val="tx1"/>
                          </a:solidFill>
                          <a:effectLst/>
                          <a:latin typeface="+mn-lt"/>
                          <a:ea typeface="+mn-ea"/>
                          <a:cs typeface="+mn-cs"/>
                        </a:rPr>
                        <a:t> </a:t>
                      </a:r>
                    </a:p>
                    <a:p>
                      <a:r>
                        <a:rPr lang="en-US" sz="1800" kern="1200" dirty="0" smtClean="0">
                          <a:solidFill>
                            <a:schemeClr val="tx1"/>
                          </a:solidFill>
                          <a:effectLst/>
                          <a:latin typeface="+mn-lt"/>
                          <a:ea typeface="+mn-ea"/>
                          <a:cs typeface="+mn-cs"/>
                        </a:rPr>
                        <a:t>Students will work together to create a rubric to determine the relevance of evidence.</a:t>
                      </a:r>
                    </a:p>
                    <a:p>
                      <a:r>
                        <a:rPr lang="en-US" sz="1800" kern="1200" dirty="0" smtClean="0">
                          <a:solidFill>
                            <a:schemeClr val="tx1"/>
                          </a:solidFill>
                          <a:effectLst/>
                          <a:latin typeface="+mn-lt"/>
                          <a:ea typeface="+mn-ea"/>
                          <a:cs typeface="+mn-cs"/>
                        </a:rPr>
                        <a:t> </a:t>
                      </a:r>
                    </a:p>
                    <a:p>
                      <a:r>
                        <a:rPr lang="en-US" sz="1800" kern="1200" dirty="0" smtClean="0">
                          <a:solidFill>
                            <a:schemeClr val="tx1"/>
                          </a:solidFill>
                          <a:effectLst/>
                          <a:latin typeface="+mn-lt"/>
                          <a:ea typeface="+mn-ea"/>
                          <a:cs typeface="+mn-cs"/>
                        </a:rPr>
                        <a:t>Students will read articles and highlight evidence then independently use the rubric to determine relevancy of that evidence.</a:t>
                      </a:r>
                    </a:p>
                    <a:p>
                      <a:r>
                        <a:rPr lang="en-US" sz="1800" kern="1200" dirty="0" smtClean="0">
                          <a:solidFill>
                            <a:schemeClr val="tx1"/>
                          </a:solidFill>
                          <a:effectLst/>
                          <a:latin typeface="+mn-lt"/>
                          <a:ea typeface="+mn-ea"/>
                          <a:cs typeface="+mn-cs"/>
                        </a:rPr>
                        <a:t> </a:t>
                      </a:r>
                    </a:p>
                    <a:p>
                      <a:r>
                        <a:rPr lang="en-US" sz="1800" kern="1200" dirty="0" smtClean="0">
                          <a:solidFill>
                            <a:schemeClr val="tx1"/>
                          </a:solidFill>
                          <a:effectLst/>
                          <a:latin typeface="+mn-lt"/>
                          <a:ea typeface="+mn-ea"/>
                          <a:cs typeface="+mn-cs"/>
                        </a:rPr>
                        <a:t>Students will work in small groups using the rubric to discuss their determination of the relevancy of evidence from articles read.</a:t>
                      </a:r>
                    </a:p>
                    <a:p>
                      <a:r>
                        <a:rPr lang="en-US" sz="1800" kern="1200" dirty="0" smtClean="0">
                          <a:solidFill>
                            <a:schemeClr val="tx1"/>
                          </a:solidFill>
                          <a:effectLst/>
                          <a:latin typeface="+mn-lt"/>
                          <a:ea typeface="+mn-ea"/>
                          <a:cs typeface="+mn-cs"/>
                        </a:rPr>
                        <a:t> </a:t>
                      </a:r>
                    </a:p>
                    <a:p>
                      <a:r>
                        <a:rPr lang="en-US" sz="1800" kern="1200" dirty="0" smtClean="0">
                          <a:solidFill>
                            <a:schemeClr val="tx1"/>
                          </a:solidFill>
                          <a:effectLst/>
                          <a:latin typeface="+mn-lt"/>
                          <a:ea typeface="+mn-ea"/>
                          <a:cs typeface="+mn-cs"/>
                        </a:rPr>
                        <a:t>Divide students into pairs to read conflicting texts and give them time to read and outline arguments.</a:t>
                      </a:r>
                    </a:p>
                    <a:p>
                      <a:r>
                        <a:rPr lang="en-US" sz="1800" kern="1200" dirty="0" smtClean="0">
                          <a:solidFill>
                            <a:schemeClr val="tx1"/>
                          </a:solidFill>
                          <a:effectLst/>
                          <a:latin typeface="+mn-lt"/>
                          <a:ea typeface="+mn-ea"/>
                          <a:cs typeface="+mn-cs"/>
                        </a:rPr>
                        <a:t>Students debate with partner.</a:t>
                      </a:r>
                    </a:p>
                    <a:p>
                      <a:r>
                        <a:rPr lang="en-US" sz="1800" kern="1200" dirty="0" smtClean="0">
                          <a:solidFill>
                            <a:schemeClr val="tx1"/>
                          </a:solidFill>
                          <a:effectLst/>
                          <a:latin typeface="+mn-lt"/>
                          <a:ea typeface="+mn-ea"/>
                          <a:cs typeface="+mn-cs"/>
                        </a:rPr>
                        <a:t>Classroom discussion about debates and the findings from debate teams.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1400" dirty="0" smtClean="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Paper</a:t>
                      </a:r>
                      <a:r>
                        <a:rPr lang="en-US" sz="1400" baseline="0" dirty="0" smtClean="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to print articles (3 </a:t>
                      </a:r>
                      <a:r>
                        <a:rPr lang="en-US" sz="1400" baseline="0" dirty="0" err="1" smtClean="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pks</a:t>
                      </a:r>
                      <a:r>
                        <a:rPr lang="en-US" sz="1400" baseline="0" dirty="0" smtClean="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None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Chart paper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Chart markers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Highlighters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Articles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400" dirty="0" smtClean="0">
                        <a:solidFill>
                          <a:srgbClr val="7030A0"/>
                        </a:solidFill>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smtClean="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None</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smtClean="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smtClean="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4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Articles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None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lgn="ctr">
                        <a:spcBef>
                          <a:spcPts val="0"/>
                        </a:spcBef>
                        <a:spcAft>
                          <a:spcPts val="0"/>
                        </a:spcAft>
                      </a:pPr>
                      <a:r>
                        <a:rPr lang="en-US" sz="1200" dirty="0" smtClean="0">
                          <a:effectLst/>
                          <a:latin typeface="Arial" panose="020B0604020202020204" pitchFamily="34" charset="0"/>
                          <a:ea typeface="Calibri" panose="020F0502020204030204" pitchFamily="34" charset="0"/>
                          <a:cs typeface="Arial" panose="020B0604020202020204" pitchFamily="34" charset="0"/>
                        </a:rPr>
                        <a:t>$11.00</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algn="ctr">
                        <a:spcBef>
                          <a:spcPts val="0"/>
                        </a:spcBef>
                        <a:spcAft>
                          <a:spcPts val="0"/>
                        </a:spcAft>
                      </a:pPr>
                      <a:r>
                        <a:rPr lang="en-US" sz="12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2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2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2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2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$0.00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2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2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2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2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2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$30.00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2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$10.00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2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2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2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$20.00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2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2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$0.00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2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2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2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2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$0.00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2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2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2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2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2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$0.00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4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4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4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2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$0.00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78C0D4"/>
                      </a:solidFill>
                      <a:prstDash val="solid"/>
                      <a:round/>
                      <a:headEnd type="none" w="med" len="med"/>
                      <a:tailEnd type="none" w="med" len="med"/>
                    </a:lnL>
                  </a:tcPr>
                </a:tc>
              </a:tr>
            </a:tbl>
          </a:graphicData>
        </a:graphic>
      </p:graphicFrame>
      <p:sp>
        <p:nvSpPr>
          <p:cNvPr id="2" name="Explosion 1 1"/>
          <p:cNvSpPr/>
          <p:nvPr/>
        </p:nvSpPr>
        <p:spPr>
          <a:xfrm>
            <a:off x="635000" y="753533"/>
            <a:ext cx="5757333" cy="4715934"/>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0000"/>
                </a:solidFill>
              </a:rPr>
              <a:t>Be sure each item is clearly connected to the activity!!!</a:t>
            </a:r>
            <a:endParaRPr lang="en-US" sz="3200" dirty="0">
              <a:solidFill>
                <a:srgbClr val="FF0000"/>
              </a:solidFill>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581407151"/>
      </p:ext>
    </p:extLst>
  </p:cSld>
  <p:clrMapOvr>
    <a:masterClrMapping/>
  </p:clrMapOvr>
  <mc:AlternateContent xmlns:mc="http://schemas.openxmlformats.org/markup-compatibility/2006" xmlns:p14="http://schemas.microsoft.com/office/powerpoint/2010/main">
    <mc:Choice Requires="p14">
      <p:transition spd="slow" p14:dur="2000" advTm="28207"/>
    </mc:Choice>
    <mc:Fallback xmlns="">
      <p:transition spd="slow" advTm="28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32342"/>
          </a:xfrm>
        </p:spPr>
        <p:txBody>
          <a:bodyPr>
            <a:normAutofit fontScale="90000"/>
          </a:bodyPr>
          <a:lstStyle/>
          <a:p>
            <a:r>
              <a:rPr lang="en-US" b="1" dirty="0" smtClean="0">
                <a:solidFill>
                  <a:schemeClr val="accent2"/>
                </a:solidFill>
              </a:rPr>
              <a:t>To Review</a:t>
            </a:r>
            <a:endParaRPr lang="en-US" b="1" dirty="0">
              <a:solidFill>
                <a:schemeClr val="accent2"/>
              </a:solidFill>
            </a:endParaRPr>
          </a:p>
        </p:txBody>
      </p:sp>
      <p:sp>
        <p:nvSpPr>
          <p:cNvPr id="3" name="Content Placeholder 2"/>
          <p:cNvSpPr>
            <a:spLocks noGrp="1"/>
          </p:cNvSpPr>
          <p:nvPr>
            <p:ph idx="1"/>
          </p:nvPr>
        </p:nvSpPr>
        <p:spPr>
          <a:xfrm>
            <a:off x="838200" y="897468"/>
            <a:ext cx="10515600" cy="5723465"/>
          </a:xfrm>
        </p:spPr>
        <p:txBody>
          <a:bodyPr>
            <a:normAutofit fontScale="92500" lnSpcReduction="10000"/>
          </a:bodyPr>
          <a:lstStyle/>
          <a:p>
            <a:r>
              <a:rPr lang="en-US" dirty="0" smtClean="0">
                <a:solidFill>
                  <a:schemeClr val="accent6">
                    <a:lumMod val="75000"/>
                  </a:schemeClr>
                </a:solidFill>
              </a:rPr>
              <a:t>Overarching goal should be focused, but not too narrow, relevant to the grade level and content you are teaching, and unbiased—teach kids how to think, not what to think!</a:t>
            </a:r>
          </a:p>
          <a:p>
            <a:r>
              <a:rPr lang="en-US" dirty="0" smtClean="0"/>
              <a:t>Essential question(s) should be rich, thought provoking, and engaging to students.</a:t>
            </a:r>
          </a:p>
          <a:p>
            <a:r>
              <a:rPr lang="en-US" dirty="0" smtClean="0">
                <a:solidFill>
                  <a:schemeClr val="accent6">
                    <a:lumMod val="75000"/>
                  </a:schemeClr>
                </a:solidFill>
              </a:rPr>
              <a:t>At least one standard should tie to each essential question.  </a:t>
            </a:r>
            <a:r>
              <a:rPr lang="en-US" b="1" u="sng" dirty="0" smtClean="0">
                <a:solidFill>
                  <a:schemeClr val="accent6">
                    <a:lumMod val="75000"/>
                  </a:schemeClr>
                </a:solidFill>
              </a:rPr>
              <a:t>Current Kentucky </a:t>
            </a:r>
            <a:r>
              <a:rPr lang="en-US" b="1" u="sng" dirty="0" err="1" smtClean="0">
                <a:solidFill>
                  <a:schemeClr val="accent6">
                    <a:lumMod val="75000"/>
                  </a:schemeClr>
                </a:solidFill>
              </a:rPr>
              <a:t>Accademic</a:t>
            </a:r>
            <a:r>
              <a:rPr lang="en-US" b="1" u="sng" dirty="0" smtClean="0">
                <a:solidFill>
                  <a:schemeClr val="accent6">
                    <a:lumMod val="75000"/>
                  </a:schemeClr>
                </a:solidFill>
              </a:rPr>
              <a:t> Standards</a:t>
            </a:r>
            <a:r>
              <a:rPr lang="en-US" dirty="0" smtClean="0">
                <a:solidFill>
                  <a:schemeClr val="accent6">
                    <a:lumMod val="75000"/>
                  </a:schemeClr>
                </a:solidFill>
              </a:rPr>
              <a:t> should be written out along with the alphanumeric reference.  </a:t>
            </a:r>
          </a:p>
          <a:p>
            <a:r>
              <a:rPr lang="en-US" dirty="0" smtClean="0"/>
              <a:t>At least one learning target/I can statement should be connected with each standard.</a:t>
            </a:r>
          </a:p>
          <a:p>
            <a:r>
              <a:rPr lang="en-US" dirty="0" smtClean="0">
                <a:solidFill>
                  <a:schemeClr val="accent6">
                    <a:lumMod val="75000"/>
                  </a:schemeClr>
                </a:solidFill>
              </a:rPr>
              <a:t>At least one assessment should clearly connect to each target.</a:t>
            </a:r>
          </a:p>
          <a:p>
            <a:r>
              <a:rPr lang="en-US" dirty="0" smtClean="0"/>
              <a:t>Activities should prepare students to be successful on the assessments listed.</a:t>
            </a:r>
          </a:p>
          <a:p>
            <a:r>
              <a:rPr lang="en-US" dirty="0" smtClean="0">
                <a:solidFill>
                  <a:schemeClr val="accent6">
                    <a:lumMod val="75000"/>
                  </a:schemeClr>
                </a:solidFill>
              </a:rPr>
              <a:t>It should be clear how the materials listed for each activity will be used in the activity and the cost for each should be beside of that material.</a:t>
            </a:r>
          </a:p>
          <a:p>
            <a:endParaRPr lang="en-US" dirty="0" smtClean="0"/>
          </a:p>
          <a:p>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790564648"/>
      </p:ext>
    </p:extLst>
  </p:cSld>
  <p:clrMapOvr>
    <a:masterClrMapping/>
  </p:clrMapOvr>
  <mc:AlternateContent xmlns:mc="http://schemas.openxmlformats.org/markup-compatibility/2006" xmlns:p14="http://schemas.microsoft.com/office/powerpoint/2010/main">
    <mc:Choice Requires="p14">
      <p:transition spd="slow" p14:dur="2000" advTm="86160"/>
    </mc:Choice>
    <mc:Fallback xmlns="">
      <p:transition spd="slow" advTm="86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133" y="1163403"/>
            <a:ext cx="11709400" cy="4801314"/>
          </a:xfrm>
          <a:prstGeom prst="rect">
            <a:avLst/>
          </a:prstGeom>
        </p:spPr>
        <p:txBody>
          <a:bodyPr wrap="square">
            <a:spAutoFit/>
          </a:bodyPr>
          <a:lstStyle/>
          <a:p>
            <a:r>
              <a:rPr lang="en-US" dirty="0">
                <a:solidFill>
                  <a:srgbClr val="943634"/>
                </a:solidFill>
                <a:latin typeface="Arial" panose="020B0604020202020204" pitchFamily="34" charset="0"/>
                <a:ea typeface="Calibri" panose="020F0502020204030204" pitchFamily="34" charset="0"/>
                <a:cs typeface="Times New Roman" panose="02020603050405020304" pitchFamily="18" charset="0"/>
              </a:rPr>
              <a:t> Essential Questions:  What do your students </a:t>
            </a:r>
            <a:r>
              <a:rPr lang="en-US" b="1" dirty="0">
                <a:solidFill>
                  <a:srgbClr val="943634"/>
                </a:solidFill>
                <a:latin typeface="Arial" panose="020B0604020202020204" pitchFamily="34" charset="0"/>
                <a:ea typeface="Calibri" panose="020F0502020204030204" pitchFamily="34" charset="0"/>
                <a:cs typeface="Times New Roman" panose="02020603050405020304" pitchFamily="18" charset="0"/>
              </a:rPr>
              <a:t>want to know</a:t>
            </a:r>
            <a:r>
              <a:rPr lang="en-US" dirty="0">
                <a:solidFill>
                  <a:srgbClr val="943634"/>
                </a:solidFill>
                <a:latin typeface="Arial" panose="020B0604020202020204" pitchFamily="34" charset="0"/>
                <a:ea typeface="Calibri" panose="020F0502020204030204" pitchFamily="34" charset="0"/>
                <a:cs typeface="Times New Roman" panose="02020603050405020304" pitchFamily="18" charset="0"/>
              </a:rPr>
              <a:t> about coal and current issues regarding this natural resource?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943634"/>
                </a:solidFill>
                <a:latin typeface="Arial" panose="020B0604020202020204" pitchFamily="34" charset="0"/>
                <a:ea typeface="Calibri" panose="020F0502020204030204" pitchFamily="34" charset="0"/>
                <a:cs typeface="Times New Roman" panose="02020603050405020304" pitchFamily="18" charset="0"/>
              </a:rPr>
              <a:t>   </a:t>
            </a:r>
            <a:r>
              <a:rPr lang="en-US" b="1" i="1" dirty="0">
                <a:solidFill>
                  <a:srgbClr val="943634"/>
                </a:solidFill>
                <a:latin typeface="Arial" panose="020B0604020202020204" pitchFamily="34" charset="0"/>
                <a:ea typeface="Calibri" panose="020F0502020204030204" pitchFamily="34" charset="0"/>
                <a:cs typeface="Times New Roman" panose="02020603050405020304" pitchFamily="18" charset="0"/>
              </a:rPr>
              <a:t>(Minimum of three)  </a:t>
            </a:r>
            <a:r>
              <a:rPr lang="en-US" b="1" i="1" u="sng" dirty="0">
                <a:solidFill>
                  <a:srgbClr val="943634"/>
                </a:solidFill>
                <a:latin typeface="Arial" panose="020B0604020202020204" pitchFamily="34" charset="0"/>
                <a:ea typeface="Calibri" panose="020F0502020204030204" pitchFamily="34" charset="0"/>
                <a:cs typeface="Times New Roman" panose="02020603050405020304" pitchFamily="18" charset="0"/>
              </a:rPr>
              <a:t>Make these thinking questions:  How &amp; Why?</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b="1" i="1" dirty="0">
                <a:solidFill>
                  <a:srgbClr val="943634"/>
                </a:solidFill>
                <a:latin typeface="Arial" panose="020B060402020202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b="1" i="1" u="sng" dirty="0">
                <a:solidFill>
                  <a:srgbClr val="FFFFFF"/>
                </a:solidFill>
                <a:latin typeface="Arial" panose="020B0604020202020204" pitchFamily="34" charset="0"/>
                <a:ea typeface="Calibri" panose="020F0502020204030204" pitchFamily="34" charset="0"/>
                <a:cs typeface="Times New Roman" panose="02020603050405020304" pitchFamily="18" charset="0"/>
              </a:rPr>
              <a:t>   </a:t>
            </a:r>
            <a:r>
              <a:rPr lang="en-US" dirty="0">
                <a:solidFill>
                  <a:srgbClr val="943634"/>
                </a:solidFill>
                <a:latin typeface="Arial" panose="020B0604020202020204" pitchFamily="34" charset="0"/>
                <a:ea typeface="Calibri" panose="020F0502020204030204" pitchFamily="34" charset="0"/>
                <a:cs typeface="Times New Roman" panose="02020603050405020304" pitchFamily="18" charset="0"/>
              </a:rPr>
              <a:t>List the </a:t>
            </a:r>
            <a:r>
              <a:rPr lang="en-US" b="1" dirty="0">
                <a:solidFill>
                  <a:srgbClr val="943634"/>
                </a:solidFill>
                <a:latin typeface="Arial" panose="020B0604020202020204" pitchFamily="34" charset="0"/>
                <a:ea typeface="Calibri" panose="020F0502020204030204" pitchFamily="34" charset="0"/>
                <a:cs typeface="Times New Roman" panose="02020603050405020304" pitchFamily="18" charset="0"/>
              </a:rPr>
              <a:t>KY Academic Standards.  </a:t>
            </a:r>
            <a:r>
              <a:rPr lang="en-US" dirty="0">
                <a:solidFill>
                  <a:srgbClr val="943634"/>
                </a:solidFill>
                <a:latin typeface="Arial" panose="020B0604020202020204" pitchFamily="34" charset="0"/>
                <a:ea typeface="Calibri" panose="020F0502020204030204" pitchFamily="34" charset="0"/>
                <a:cs typeface="Times New Roman" panose="02020603050405020304" pitchFamily="18" charset="0"/>
              </a:rPr>
              <a:t>(List standard and briefly explain).</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943634"/>
                </a:solidFill>
                <a:latin typeface="Arial" panose="020B060402020202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943634"/>
                </a:solidFill>
                <a:latin typeface="Arial" panose="020B0604020202020204" pitchFamily="34" charset="0"/>
                <a:ea typeface="Calibri" panose="020F0502020204030204" pitchFamily="34" charset="0"/>
                <a:cs typeface="Times New Roman" panose="02020603050405020304" pitchFamily="18" charset="0"/>
              </a:rPr>
              <a:t>   List learning targets or “I can” statements that match each standard.</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943634"/>
                </a:solidFill>
                <a:latin typeface="Arial" panose="020B060402020202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943634"/>
                </a:solidFill>
                <a:latin typeface="Arial" panose="020B0604020202020204" pitchFamily="34" charset="0"/>
                <a:ea typeface="Calibri" panose="020F0502020204030204" pitchFamily="34" charset="0"/>
                <a:cs typeface="Times New Roman" panose="02020603050405020304" pitchFamily="18" charset="0"/>
              </a:rPr>
              <a:t>   List how each target will be assessed (one assessment can assess more than one target, but it should be clear how each is assessed).</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b="1" dirty="0">
                <a:solidFill>
                  <a:srgbClr val="943634"/>
                </a:solidFill>
                <a:latin typeface="Arial" panose="020B060402020202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b="1" dirty="0">
                <a:solidFill>
                  <a:srgbClr val="943634"/>
                </a:solidFill>
                <a:latin typeface="Arial" panose="020B0604020202020204" pitchFamily="34" charset="0"/>
                <a:ea typeface="Calibri" panose="020F0502020204030204" pitchFamily="34" charset="0"/>
                <a:cs typeface="Times New Roman" panose="02020603050405020304" pitchFamily="18" charset="0"/>
              </a:rPr>
              <a:t>  </a:t>
            </a:r>
            <a:r>
              <a:rPr lang="en-US" dirty="0">
                <a:solidFill>
                  <a:srgbClr val="943634"/>
                </a:solidFill>
                <a:latin typeface="Arial" panose="020B0604020202020204" pitchFamily="34" charset="0"/>
                <a:ea typeface="Calibri" panose="020F0502020204030204" pitchFamily="34" charset="0"/>
                <a:cs typeface="Times New Roman" panose="02020603050405020304" pitchFamily="18" charset="0"/>
              </a:rPr>
              <a:t>List and give a brief description of </a:t>
            </a:r>
            <a:r>
              <a:rPr lang="en-US" b="1" dirty="0">
                <a:solidFill>
                  <a:srgbClr val="943634"/>
                </a:solidFill>
                <a:latin typeface="Arial" panose="020B0604020202020204" pitchFamily="34" charset="0"/>
                <a:ea typeface="Calibri" panose="020F0502020204030204" pitchFamily="34" charset="0"/>
                <a:cs typeface="Times New Roman" panose="02020603050405020304" pitchFamily="18" charset="0"/>
              </a:rPr>
              <a:t>activities</a:t>
            </a:r>
            <a:r>
              <a:rPr lang="en-US" dirty="0">
                <a:solidFill>
                  <a:srgbClr val="943634"/>
                </a:solidFill>
                <a:latin typeface="Arial" panose="020B0604020202020204" pitchFamily="34" charset="0"/>
                <a:ea typeface="Calibri" panose="020F0502020204030204" pitchFamily="34" charset="0"/>
                <a:cs typeface="Times New Roman" panose="02020603050405020304" pitchFamily="18" charset="0"/>
              </a:rPr>
              <a:t> that students will engage in during this unit.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943634"/>
                </a:solidFill>
                <a:latin typeface="Arial" panose="020B0604020202020204" pitchFamily="34" charset="0"/>
                <a:ea typeface="Calibri" panose="020F0502020204030204" pitchFamily="34" charset="0"/>
                <a:cs typeface="Times New Roman" panose="02020603050405020304" pitchFamily="18" charset="0"/>
              </a:rPr>
              <a:t>   </a:t>
            </a:r>
            <a:r>
              <a:rPr lang="en-US" sz="1600" b="1" i="1" u="sng" dirty="0">
                <a:solidFill>
                  <a:srgbClr val="0070C0"/>
                </a:solidFill>
                <a:latin typeface="Arial" panose="020B0604020202020204" pitchFamily="34" charset="0"/>
                <a:ea typeface="Calibri" panose="020F0502020204030204" pitchFamily="34" charset="0"/>
                <a:cs typeface="Times New Roman" panose="02020603050405020304" pitchFamily="18" charset="0"/>
              </a:rPr>
              <a:t>NOTE:  Students’ products may be included as evidence for a school’s Program Review.</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943634"/>
                </a:solidFill>
                <a:latin typeface="Arial" panose="020B060402020202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943634"/>
                </a:solidFill>
                <a:latin typeface="Arial" panose="020B0604020202020204" pitchFamily="34" charset="0"/>
                <a:ea typeface="Calibri" panose="020F0502020204030204" pitchFamily="34" charset="0"/>
                <a:cs typeface="Times New Roman" panose="02020603050405020304" pitchFamily="18" charset="0"/>
              </a:rPr>
              <a:t>  List </a:t>
            </a:r>
            <a:r>
              <a:rPr lang="en-US" b="1" dirty="0">
                <a:solidFill>
                  <a:srgbClr val="943634"/>
                </a:solidFill>
                <a:latin typeface="Arial" panose="020B0604020202020204" pitchFamily="34" charset="0"/>
                <a:ea typeface="Calibri" panose="020F0502020204030204" pitchFamily="34" charset="0"/>
                <a:cs typeface="Times New Roman" panose="02020603050405020304" pitchFamily="18" charset="0"/>
              </a:rPr>
              <a:t>supplies</a:t>
            </a:r>
            <a:r>
              <a:rPr lang="en-US" dirty="0">
                <a:solidFill>
                  <a:srgbClr val="943634"/>
                </a:solidFill>
                <a:latin typeface="Arial" panose="020B0604020202020204" pitchFamily="34" charset="0"/>
                <a:ea typeface="Calibri" panose="020F0502020204030204" pitchFamily="34" charset="0"/>
                <a:cs typeface="Times New Roman" panose="02020603050405020304" pitchFamily="18" charset="0"/>
              </a:rPr>
              <a:t> needed to complete each activity.</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943634"/>
                </a:solidFill>
                <a:latin typeface="Arial" panose="020B060402020202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943634"/>
                </a:solidFill>
                <a:latin typeface="Arial" panose="020B0604020202020204" pitchFamily="34" charset="0"/>
                <a:ea typeface="Calibri" panose="020F0502020204030204" pitchFamily="34" charset="0"/>
                <a:cs typeface="Times New Roman" panose="02020603050405020304" pitchFamily="18" charset="0"/>
              </a:rPr>
              <a:t>  List the </a:t>
            </a:r>
            <a:r>
              <a:rPr lang="en-US" b="1" u="sng" dirty="0">
                <a:solidFill>
                  <a:srgbClr val="943634"/>
                </a:solidFill>
                <a:latin typeface="Arial" panose="020B0604020202020204" pitchFamily="34" charset="0"/>
                <a:ea typeface="Calibri" panose="020F0502020204030204" pitchFamily="34" charset="0"/>
                <a:cs typeface="Times New Roman" panose="02020603050405020304" pitchFamily="18" charset="0"/>
              </a:rPr>
              <a:t>cost of each supply-item</a:t>
            </a:r>
            <a:r>
              <a:rPr lang="en-US" b="1" dirty="0">
                <a:solidFill>
                  <a:srgbClr val="943634"/>
                </a:solidFill>
                <a:latin typeface="Arial" panose="020B0604020202020204" pitchFamily="34" charset="0"/>
                <a:ea typeface="Calibri" panose="020F0502020204030204" pitchFamily="34" charset="0"/>
                <a:cs typeface="Times New Roman" panose="02020603050405020304" pitchFamily="18" charset="0"/>
              </a:rPr>
              <a:t> </a:t>
            </a:r>
            <a:r>
              <a:rPr lang="en-US" dirty="0">
                <a:solidFill>
                  <a:srgbClr val="943634"/>
                </a:solidFill>
                <a:latin typeface="Arial" panose="020B0604020202020204" pitchFamily="34" charset="0"/>
                <a:ea typeface="Calibri" panose="020F0502020204030204" pitchFamily="34" charset="0"/>
                <a:cs typeface="Times New Roman" panose="02020603050405020304" pitchFamily="18" charset="0"/>
              </a:rPr>
              <a:t>for which you are requesting grant money. </a:t>
            </a:r>
            <a:r>
              <a:rPr lang="en-US" sz="1200" b="1" i="1" dirty="0">
                <a:solidFill>
                  <a:srgbClr val="943634"/>
                </a:solidFill>
                <a:latin typeface="Arial" panose="020B0604020202020204" pitchFamily="34" charset="0"/>
                <a:ea typeface="Calibri" panose="020F0502020204030204" pitchFamily="34" charset="0"/>
                <a:cs typeface="Times New Roman" panose="02020603050405020304" pitchFamily="18" charset="0"/>
              </a:rPr>
              <a:t>           </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13982647"/>
      </p:ext>
    </p:extLst>
  </p:cSld>
  <p:clrMapOvr>
    <a:masterClrMapping/>
  </p:clrMapOvr>
  <mc:AlternateContent xmlns:mc="http://schemas.openxmlformats.org/markup-compatibility/2006" xmlns:p14="http://schemas.microsoft.com/office/powerpoint/2010/main">
    <mc:Choice Requires="p14">
      <p:transition spd="slow" p14:dur="2000" advTm="62380"/>
    </mc:Choice>
    <mc:Fallback xmlns="">
      <p:transition spd="slow" advTm="62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684" y="242463"/>
            <a:ext cx="11285020" cy="6519844"/>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5222875"/>
      </p:ext>
    </p:extLst>
  </p:cSld>
  <p:clrMapOvr>
    <a:masterClrMapping/>
  </p:clrMapOvr>
  <mc:AlternateContent xmlns:mc="http://schemas.openxmlformats.org/markup-compatibility/2006" xmlns:p14="http://schemas.microsoft.com/office/powerpoint/2010/main">
    <mc:Choice Requires="p14">
      <p:transition spd="slow" p14:dur="2000" advTm="60275"/>
    </mc:Choice>
    <mc:Fallback xmlns="">
      <p:transition spd="slow" advTm="60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655" y="416114"/>
            <a:ext cx="11072812" cy="2459107"/>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522" y="2957228"/>
            <a:ext cx="11150010" cy="733649"/>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9522" y="3893346"/>
            <a:ext cx="10580590" cy="554726"/>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9522" y="4653058"/>
            <a:ext cx="8758300" cy="623085"/>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9522" y="5481129"/>
            <a:ext cx="11042561" cy="687798"/>
          </a:xfrm>
          <a:prstGeom prst="rect">
            <a:avLst/>
          </a:prstGeom>
        </p:spPr>
      </p:pic>
      <p:sp>
        <p:nvSpPr>
          <p:cNvPr id="7" name="Explosion 1 6"/>
          <p:cNvSpPr/>
          <p:nvPr/>
        </p:nvSpPr>
        <p:spPr>
          <a:xfrm>
            <a:off x="2417135" y="334107"/>
            <a:ext cx="1353879" cy="632965"/>
          </a:xfrm>
          <a:prstGeom prst="irregularSeal1">
            <a:avLst/>
          </a:prstGeom>
          <a:solidFill>
            <a:srgbClr val="FFFF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81599" y="2763736"/>
            <a:ext cx="1183315" cy="1027117"/>
          </a:xfrm>
          <a:prstGeom prst="rect">
            <a:avLst/>
          </a:prstGeom>
        </p:spPr>
      </p:pic>
      <p:pic>
        <p:nvPicPr>
          <p:cNvPr id="9" name="Pictur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21966" y="3588215"/>
            <a:ext cx="2683428" cy="1134943"/>
          </a:xfrm>
          <a:prstGeom prst="rect">
            <a:avLst/>
          </a:prstGeom>
        </p:spPr>
      </p:pic>
      <p:pic>
        <p:nvPicPr>
          <p:cNvPr id="1026" name="Picture 2" descr="http://www.clker.com/cliparts/f/3/7/f/11970958442015169971Leomarc_caution_road_narrows.svg.med.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29947" y="4313804"/>
            <a:ext cx="1267301" cy="12673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45506" y="5123198"/>
            <a:ext cx="1258260" cy="1569376"/>
          </a:xfrm>
          <a:prstGeom prst="rect">
            <a:avLst/>
          </a:prstGeom>
        </p:spPr>
      </p:pic>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606360119"/>
      </p:ext>
    </p:extLst>
  </p:cSld>
  <p:clrMapOvr>
    <a:masterClrMapping/>
  </p:clrMapOvr>
  <mc:AlternateContent xmlns:mc="http://schemas.openxmlformats.org/markup-compatibility/2006" xmlns:p14="http://schemas.microsoft.com/office/powerpoint/2010/main">
    <mc:Choice Requires="p14">
      <p:transition spd="slow" p14:dur="2000" advTm="87156"/>
    </mc:Choice>
    <mc:Fallback xmlns="">
      <p:transition spd="slow" advTm="87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1)">
                                      <p:cBhvr>
                                        <p:cTn id="21" dur="2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1026"/>
                                        </p:tgtEl>
                                        <p:attrNameLst>
                                          <p:attrName>style.visibility</p:attrName>
                                        </p:attrNameLst>
                                      </p:cBhvr>
                                      <p:to>
                                        <p:strVal val="visible"/>
                                      </p:to>
                                    </p:set>
                                    <p:animEffect transition="in" filter="circle(in)">
                                      <p:cBhvr>
                                        <p:cTn id="40" dur="2000"/>
                                        <p:tgtEl>
                                          <p:spTgt spid="102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Effect transition="in" filter="fade">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12"/>
                </p:tgtEl>
              </p:cMediaNode>
            </p:audio>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684" y="242463"/>
            <a:ext cx="11285020" cy="6519844"/>
          </a:xfrm>
          <a:prstGeom prst="rect">
            <a:avLst/>
          </a:prstGeom>
        </p:spPr>
      </p:pic>
      <p:sp>
        <p:nvSpPr>
          <p:cNvPr id="3" name="Up Arrow 2"/>
          <p:cNvSpPr/>
          <p:nvPr/>
        </p:nvSpPr>
        <p:spPr>
          <a:xfrm>
            <a:off x="729842" y="2936147"/>
            <a:ext cx="1560352" cy="1887523"/>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2776756" y="981512"/>
            <a:ext cx="8741328" cy="58764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t>A question is essential when it: </a:t>
            </a:r>
            <a:endParaRPr lang="en-US" sz="2400" dirty="0"/>
          </a:p>
          <a:p>
            <a:pPr marL="457200" indent="-457200">
              <a:buFont typeface="Arial" panose="020B0604020202020204" pitchFamily="34" charset="0"/>
              <a:buChar char="•"/>
            </a:pPr>
            <a:r>
              <a:rPr lang="en-US" sz="2400" dirty="0"/>
              <a:t>causes genuine and relevant inquiry into the big ideas and core content;</a:t>
            </a:r>
          </a:p>
          <a:p>
            <a:pPr marL="457200" indent="-457200">
              <a:buFont typeface="Arial" panose="020B0604020202020204" pitchFamily="34" charset="0"/>
              <a:buChar char="•"/>
            </a:pPr>
            <a:r>
              <a:rPr lang="en-US" sz="2400" dirty="0"/>
              <a:t>provokes deep thought, lively discussion, sustained inquiry, and new understanding as well as more questions;</a:t>
            </a:r>
          </a:p>
          <a:p>
            <a:pPr marL="457200" indent="-457200">
              <a:buFont typeface="Arial" panose="020B0604020202020204" pitchFamily="34" charset="0"/>
              <a:buChar char="•"/>
            </a:pPr>
            <a:r>
              <a:rPr lang="en-US" sz="2400" dirty="0"/>
              <a:t>requires students to consider alternatives, weigh evidence, support their ideas, and justify their answers;</a:t>
            </a:r>
          </a:p>
          <a:p>
            <a:pPr marL="457200" indent="-457200">
              <a:buFont typeface="Arial" panose="020B0604020202020204" pitchFamily="34" charset="0"/>
              <a:buChar char="•"/>
            </a:pPr>
            <a:r>
              <a:rPr lang="en-US" sz="2400" dirty="0"/>
              <a:t>stimulates vital, on-going rethinking of big ideas, assumptions, and prior lessons;</a:t>
            </a:r>
          </a:p>
          <a:p>
            <a:pPr marL="457200" indent="-457200">
              <a:buFont typeface="Arial" panose="020B0604020202020204" pitchFamily="34" charset="0"/>
              <a:buChar char="•"/>
            </a:pPr>
            <a:r>
              <a:rPr lang="en-US" sz="2400" dirty="0"/>
              <a:t>sparks meaningful connections with prior learning and personal experiences;</a:t>
            </a:r>
          </a:p>
          <a:p>
            <a:pPr marL="457200" indent="-457200">
              <a:buFont typeface="Arial" panose="020B0604020202020204" pitchFamily="34" charset="0"/>
              <a:buChar char="•"/>
            </a:pPr>
            <a:r>
              <a:rPr lang="en-US" sz="2400" dirty="0"/>
              <a:t>naturally recurs, creating opportunities for transfer to other situations and subjects</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009512974"/>
      </p:ext>
    </p:extLst>
  </p:cSld>
  <p:clrMapOvr>
    <a:masterClrMapping/>
  </p:clrMapOvr>
  <mc:AlternateContent xmlns:mc="http://schemas.openxmlformats.org/markup-compatibility/2006" xmlns:p14="http://schemas.microsoft.com/office/powerpoint/2010/main">
    <mc:Choice Requires="p14">
      <p:transition spd="slow" p14:dur="2000" advTm="31818"/>
    </mc:Choice>
    <mc:Fallback xmlns="">
      <p:transition spd="slow" advTm="31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449" y="221477"/>
            <a:ext cx="3152389" cy="4073686"/>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16831" y="178755"/>
            <a:ext cx="3196686" cy="4159129"/>
          </a:xfrm>
          <a:prstGeom prst="rect">
            <a:avLst/>
          </a:prstGeom>
        </p:spPr>
      </p:pic>
      <p:sp>
        <p:nvSpPr>
          <p:cNvPr id="5" name="Freeform 4"/>
          <p:cNvSpPr/>
          <p:nvPr/>
        </p:nvSpPr>
        <p:spPr>
          <a:xfrm>
            <a:off x="38895" y="704675"/>
            <a:ext cx="4256268" cy="3860703"/>
          </a:xfrm>
          <a:custGeom>
            <a:avLst/>
            <a:gdLst>
              <a:gd name="connsiteX0" fmla="*/ 3752929 w 4256268"/>
              <a:gd name="connsiteY0" fmla="*/ 2298584 h 3860703"/>
              <a:gd name="connsiteX1" fmla="*/ 1857017 w 4256268"/>
              <a:gd name="connsiteY1" fmla="*/ 2248250 h 3860703"/>
              <a:gd name="connsiteX2" fmla="*/ 288276 w 4256268"/>
              <a:gd name="connsiteY2" fmla="*/ 2600587 h 3860703"/>
              <a:gd name="connsiteX3" fmla="*/ 271498 w 4256268"/>
              <a:gd name="connsiteY3" fmla="*/ 3749879 h 3860703"/>
              <a:gd name="connsiteX4" fmla="*/ 3073421 w 4256268"/>
              <a:gd name="connsiteY4" fmla="*/ 3649211 h 3860703"/>
              <a:gd name="connsiteX5" fmla="*/ 3702595 w 4256268"/>
              <a:gd name="connsiteY5" fmla="*/ 2281806 h 3860703"/>
              <a:gd name="connsiteX6" fmla="*/ 3635483 w 4256268"/>
              <a:gd name="connsiteY6" fmla="*/ 352338 h 3860703"/>
              <a:gd name="connsiteX7" fmla="*/ 4239490 w 4256268"/>
              <a:gd name="connsiteY7" fmla="*/ 41945 h 3860703"/>
              <a:gd name="connsiteX8" fmla="*/ 4239490 w 4256268"/>
              <a:gd name="connsiteY8" fmla="*/ 41945 h 3860703"/>
              <a:gd name="connsiteX9" fmla="*/ 4256268 w 4256268"/>
              <a:gd name="connsiteY9" fmla="*/ 0 h 3860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56268" h="3860703">
                <a:moveTo>
                  <a:pt x="3752929" y="2298584"/>
                </a:moveTo>
                <a:cubicBezTo>
                  <a:pt x="3093694" y="2248250"/>
                  <a:pt x="2434459" y="2197916"/>
                  <a:pt x="1857017" y="2248250"/>
                </a:cubicBezTo>
                <a:cubicBezTo>
                  <a:pt x="1279575" y="2298584"/>
                  <a:pt x="552529" y="2350316"/>
                  <a:pt x="288276" y="2600587"/>
                </a:cubicBezTo>
                <a:cubicBezTo>
                  <a:pt x="24023" y="2850858"/>
                  <a:pt x="-192693" y="3575108"/>
                  <a:pt x="271498" y="3749879"/>
                </a:cubicBezTo>
                <a:cubicBezTo>
                  <a:pt x="735689" y="3924650"/>
                  <a:pt x="2501572" y="3893890"/>
                  <a:pt x="3073421" y="3649211"/>
                </a:cubicBezTo>
                <a:cubicBezTo>
                  <a:pt x="3645270" y="3404532"/>
                  <a:pt x="3608918" y="2831285"/>
                  <a:pt x="3702595" y="2281806"/>
                </a:cubicBezTo>
                <a:cubicBezTo>
                  <a:pt x="3796272" y="1732327"/>
                  <a:pt x="3546001" y="725648"/>
                  <a:pt x="3635483" y="352338"/>
                </a:cubicBezTo>
                <a:cubicBezTo>
                  <a:pt x="3724965" y="-20972"/>
                  <a:pt x="4239490" y="41945"/>
                  <a:pt x="4239490" y="41945"/>
                </a:cubicBezTo>
                <a:lnTo>
                  <a:pt x="4239490" y="41945"/>
                </a:lnTo>
                <a:lnTo>
                  <a:pt x="4256268" y="0"/>
                </a:ln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295163" y="343949"/>
            <a:ext cx="4127384" cy="26089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smtClean="0"/>
              <a:t>Could answer with a list.</a:t>
            </a:r>
          </a:p>
          <a:p>
            <a:r>
              <a:rPr lang="en-US" sz="2800" dirty="0" smtClean="0"/>
              <a:t>No connection to students’ lives.</a:t>
            </a:r>
          </a:p>
          <a:p>
            <a:r>
              <a:rPr lang="en-US" sz="2800" dirty="0" smtClean="0"/>
              <a:t>Little opportunity for genuine interest.</a:t>
            </a:r>
          </a:p>
          <a:p>
            <a:endParaRPr lang="en-US" sz="2800" dirty="0"/>
          </a:p>
        </p:txBody>
      </p:sp>
      <p:sp>
        <p:nvSpPr>
          <p:cNvPr id="7" name="Rectangle 6"/>
          <p:cNvSpPr/>
          <p:nvPr/>
        </p:nvSpPr>
        <p:spPr>
          <a:xfrm>
            <a:off x="327171" y="4778361"/>
            <a:ext cx="3783434" cy="830510"/>
          </a:xfrm>
          <a:prstGeom prst="rect">
            <a:avLst/>
          </a:prstGeom>
          <a:solidFill>
            <a:srgbClr val="8CCFD8"/>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dirty="0" smtClean="0">
                <a:solidFill>
                  <a:schemeClr val="tx1"/>
                </a:solidFill>
              </a:rPr>
              <a:t>How does transporting coal affect my daily life?</a:t>
            </a:r>
            <a:endParaRPr lang="en-US" sz="2400" dirty="0">
              <a:solidFill>
                <a:schemeClr val="tx1"/>
              </a:solidFill>
            </a:endParaRPr>
          </a:p>
        </p:txBody>
      </p:sp>
      <p:sp>
        <p:nvSpPr>
          <p:cNvPr id="8" name="Rectangle 7"/>
          <p:cNvSpPr/>
          <p:nvPr/>
        </p:nvSpPr>
        <p:spPr>
          <a:xfrm>
            <a:off x="327171" y="5781675"/>
            <a:ext cx="3783434" cy="830510"/>
          </a:xfrm>
          <a:prstGeom prst="rect">
            <a:avLst/>
          </a:prstGeom>
          <a:solidFill>
            <a:srgbClr val="8CCFD8"/>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dirty="0" smtClean="0">
                <a:solidFill>
                  <a:schemeClr val="tx1"/>
                </a:solidFill>
              </a:rPr>
              <a:t>Why is coal transporting important to me?</a:t>
            </a:r>
            <a:endParaRPr lang="en-US" sz="2400" dirty="0">
              <a:solidFill>
                <a:schemeClr val="tx1"/>
              </a:solidFill>
            </a:endParaRPr>
          </a:p>
        </p:txBody>
      </p:sp>
      <p:sp>
        <p:nvSpPr>
          <p:cNvPr id="9" name="Rounded Rectangle 8"/>
          <p:cNvSpPr/>
          <p:nvPr/>
        </p:nvSpPr>
        <p:spPr>
          <a:xfrm>
            <a:off x="4194495" y="3283460"/>
            <a:ext cx="4160941" cy="2325411"/>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smtClean="0">
                <a:solidFill>
                  <a:schemeClr val="bg1"/>
                </a:solidFill>
              </a:rPr>
              <a:t>Narrow range of answers.</a:t>
            </a:r>
          </a:p>
          <a:p>
            <a:r>
              <a:rPr lang="en-US" sz="2800" dirty="0" smtClean="0">
                <a:solidFill>
                  <a:schemeClr val="bg1"/>
                </a:solidFill>
              </a:rPr>
              <a:t>Little connection to students’ lives.</a:t>
            </a:r>
          </a:p>
          <a:p>
            <a:r>
              <a:rPr lang="en-US" sz="2800" dirty="0" smtClean="0">
                <a:solidFill>
                  <a:schemeClr val="bg1"/>
                </a:solidFill>
              </a:rPr>
              <a:t>Little opportunity for genuine interest.</a:t>
            </a:r>
          </a:p>
          <a:p>
            <a:endParaRPr lang="en-US" sz="2800" dirty="0">
              <a:solidFill>
                <a:schemeClr val="bg1"/>
              </a:solidFill>
            </a:endParaRPr>
          </a:p>
        </p:txBody>
      </p:sp>
      <p:sp>
        <p:nvSpPr>
          <p:cNvPr id="12" name="Freeform 11"/>
          <p:cNvSpPr/>
          <p:nvPr/>
        </p:nvSpPr>
        <p:spPr>
          <a:xfrm>
            <a:off x="8207066" y="3252932"/>
            <a:ext cx="3997777" cy="1383306"/>
          </a:xfrm>
          <a:custGeom>
            <a:avLst/>
            <a:gdLst>
              <a:gd name="connsiteX0" fmla="*/ 483928 w 3997777"/>
              <a:gd name="connsiteY0" fmla="*/ 1235178 h 1383306"/>
              <a:gd name="connsiteX1" fmla="*/ 3554299 w 3997777"/>
              <a:gd name="connsiteY1" fmla="*/ 1235178 h 1383306"/>
              <a:gd name="connsiteX2" fmla="*/ 3654967 w 3997777"/>
              <a:gd name="connsiteY2" fmla="*/ 60719 h 1383306"/>
              <a:gd name="connsiteX3" fmla="*/ 483928 w 3997777"/>
              <a:gd name="connsiteY3" fmla="*/ 278833 h 1383306"/>
              <a:gd name="connsiteX4" fmla="*/ 609763 w 3997777"/>
              <a:gd name="connsiteY4" fmla="*/ 1226789 h 1383306"/>
              <a:gd name="connsiteX5" fmla="*/ 56090 w 3997777"/>
              <a:gd name="connsiteY5" fmla="*/ 1377791 h 1383306"/>
              <a:gd name="connsiteX6" fmla="*/ 47701 w 3997777"/>
              <a:gd name="connsiteY6" fmla="*/ 1335846 h 138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7777" h="1383306">
                <a:moveTo>
                  <a:pt x="483928" y="1235178"/>
                </a:moveTo>
                <a:cubicBezTo>
                  <a:pt x="1754860" y="1333049"/>
                  <a:pt x="3025792" y="1430921"/>
                  <a:pt x="3554299" y="1235178"/>
                </a:cubicBezTo>
                <a:cubicBezTo>
                  <a:pt x="4082806" y="1039435"/>
                  <a:pt x="4166695" y="220110"/>
                  <a:pt x="3654967" y="60719"/>
                </a:cubicBezTo>
                <a:cubicBezTo>
                  <a:pt x="3143239" y="-98672"/>
                  <a:pt x="991462" y="84488"/>
                  <a:pt x="483928" y="278833"/>
                </a:cubicBezTo>
                <a:cubicBezTo>
                  <a:pt x="-23606" y="473178"/>
                  <a:pt x="681069" y="1043629"/>
                  <a:pt x="609763" y="1226789"/>
                </a:cubicBezTo>
                <a:cubicBezTo>
                  <a:pt x="538457" y="1409949"/>
                  <a:pt x="149767" y="1359615"/>
                  <a:pt x="56090" y="1377791"/>
                </a:cubicBezTo>
                <a:cubicBezTo>
                  <a:pt x="-37587" y="1395967"/>
                  <a:pt x="5057" y="1365906"/>
                  <a:pt x="47701" y="1335846"/>
                </a:cubicBezTo>
              </a:path>
            </a:pathLst>
          </a:cu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439326" y="4691597"/>
            <a:ext cx="3658345" cy="752858"/>
          </a:xfrm>
          <a:prstGeom prst="rect">
            <a:avLst/>
          </a:prstGeom>
          <a:solidFill>
            <a:srgbClr val="8CCFD8"/>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dirty="0" smtClean="0">
                <a:solidFill>
                  <a:schemeClr val="tx1"/>
                </a:solidFill>
              </a:rPr>
              <a:t>How would a coal to liquid plant change lives in Eastern Kentucky?</a:t>
            </a:r>
            <a:endParaRPr lang="en-US" sz="2000" dirty="0">
              <a:solidFill>
                <a:schemeClr val="tx1"/>
              </a:solidFill>
            </a:endParaRPr>
          </a:p>
        </p:txBody>
      </p:sp>
      <p:sp>
        <p:nvSpPr>
          <p:cNvPr id="15" name="Rectangle 14"/>
          <p:cNvSpPr/>
          <p:nvPr/>
        </p:nvSpPr>
        <p:spPr>
          <a:xfrm>
            <a:off x="8439326" y="5608870"/>
            <a:ext cx="3658345" cy="1093933"/>
          </a:xfrm>
          <a:prstGeom prst="rect">
            <a:avLst/>
          </a:prstGeom>
          <a:solidFill>
            <a:srgbClr val="8CCFD8"/>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dirty="0" smtClean="0">
                <a:solidFill>
                  <a:schemeClr val="tx1"/>
                </a:solidFill>
              </a:rPr>
              <a:t>Why would I want to vote for or against zoning to permit a coal to liquid plant in my county?</a:t>
            </a:r>
            <a:endParaRPr lang="en-US" sz="2000" dirty="0">
              <a:solidFill>
                <a:schemeClr val="tx1"/>
              </a:solidFill>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294026491"/>
      </p:ext>
    </p:extLst>
  </p:cSld>
  <p:clrMapOvr>
    <a:masterClrMapping/>
  </p:clrMapOvr>
  <mc:AlternateContent xmlns:mc="http://schemas.openxmlformats.org/markup-compatibility/2006" xmlns:p14="http://schemas.microsoft.com/office/powerpoint/2010/main">
    <mc:Choice Requires="p14">
      <p:transition spd="slow" p14:dur="2000" advTm="67159"/>
    </mc:Choice>
    <mc:Fallback xmlns="">
      <p:transition spd="slow" advTm="67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4"/>
                </p:tgtEl>
              </p:cMediaNode>
            </p:audio>
          </p:childTnLst>
        </p:cTn>
      </p:par>
    </p:tnLst>
    <p:bldLst>
      <p:bldP spid="5" grpId="0" animBg="1"/>
      <p:bldP spid="6" grpId="0" animBg="1"/>
      <p:bldP spid="7" grpId="0" animBg="1"/>
      <p:bldP spid="8" grpId="0" animBg="1"/>
      <p:bldP spid="9" grpId="0" animBg="1"/>
      <p:bldP spid="12" grpId="0" animBg="1"/>
      <p:bldP spid="13"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716090195"/>
              </p:ext>
            </p:extLst>
          </p:nvPr>
        </p:nvGraphicFramePr>
        <p:xfrm>
          <a:off x="685292" y="588486"/>
          <a:ext cx="10829374" cy="5135654"/>
        </p:xfrm>
        <a:graphic>
          <a:graphicData uri="http://schemas.openxmlformats.org/drawingml/2006/table">
            <a:tbl>
              <a:tblPr firstRow="1" firstCol="1" bandRow="1"/>
              <a:tblGrid>
                <a:gridCol w="1957950"/>
                <a:gridCol w="1609245"/>
                <a:gridCol w="1319892"/>
                <a:gridCol w="1937584"/>
                <a:gridCol w="1719705"/>
                <a:gridCol w="1262705"/>
                <a:gridCol w="1022293"/>
              </a:tblGrid>
              <a:tr h="2791463">
                <a:tc>
                  <a:txBody>
                    <a:bodyPr/>
                    <a:lstStyle/>
                    <a:p>
                      <a:pPr marL="0" marR="0" algn="ctr">
                        <a:lnSpc>
                          <a:spcPct val="115000"/>
                        </a:lnSpc>
                        <a:spcBef>
                          <a:spcPts val="0"/>
                        </a:spcBef>
                        <a:spcAft>
                          <a:spcPts val="0"/>
                        </a:spcAft>
                      </a:pPr>
                      <a:r>
                        <a:rPr lang="en-US" sz="1100" b="1"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Essential Questions:</a:t>
                      </a:r>
                      <a:r>
                        <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(2-5)</a:t>
                      </a:r>
                      <a:r>
                        <a:rPr lang="en-US" sz="1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These should be thinking questions that generally begin with “How” or “Why” </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and may have multiple answers.</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c>
                  <a:txBody>
                    <a:bodyPr/>
                    <a:lstStyle/>
                    <a:p>
                      <a:pPr marL="0" marR="0" algn="ctr">
                        <a:lnSpc>
                          <a:spcPct val="115000"/>
                        </a:lnSpc>
                        <a:spcBef>
                          <a:spcPts val="0"/>
                        </a:spcBef>
                        <a:spcAft>
                          <a:spcPts val="0"/>
                        </a:spcAft>
                      </a:pPr>
                      <a:r>
                        <a:rPr lang="en-US" sz="1100" b="1"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KCAS Standards</a:t>
                      </a:r>
                      <a:r>
                        <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(list those that will support each essential question and will be assessed in the unit.)</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c>
                  <a:txBody>
                    <a:bodyPr/>
                    <a:lstStyle/>
                    <a:p>
                      <a:pPr marL="0" marR="0" algn="ctr">
                        <a:lnSpc>
                          <a:spcPct val="115000"/>
                        </a:lnSpc>
                        <a:spcBef>
                          <a:spcPts val="0"/>
                        </a:spcBef>
                        <a:spcAft>
                          <a:spcPts val="0"/>
                        </a:spcAft>
                      </a:pPr>
                      <a:r>
                        <a:rPr lang="en-US" sz="1100" b="1"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 Can</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100" b="1"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Statements</a:t>
                      </a:r>
                      <a:r>
                        <a:rPr lang="en-US" sz="1000" b="1"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of what students will be able to do</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c>
                  <a:txBody>
                    <a:bodyPr/>
                    <a:lstStyle/>
                    <a:p>
                      <a:pPr marL="0" marR="0" algn="ctr">
                        <a:spcBef>
                          <a:spcPts val="0"/>
                        </a:spcBef>
                        <a:spcAft>
                          <a:spcPts val="0"/>
                        </a:spcAft>
                      </a:pPr>
                      <a:r>
                        <a:rPr lang="en-US" sz="1100" b="1"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Assessments/Products</a:t>
                      </a:r>
                      <a:r>
                        <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(list at least one assessment or product for each standard.)</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Formative Assessment</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Is on-going as teacher checks students’ progress.</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Summative Assessment will be the final product.</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c>
                  <a:txBody>
                    <a:bodyPr/>
                    <a:lstStyle/>
                    <a:p>
                      <a:pPr marL="0" marR="0" algn="ctr">
                        <a:lnSpc>
                          <a:spcPct val="115000"/>
                        </a:lnSpc>
                        <a:spcBef>
                          <a:spcPts val="0"/>
                        </a:spcBef>
                        <a:spcAft>
                          <a:spcPts val="0"/>
                        </a:spcAft>
                      </a:pPr>
                      <a:r>
                        <a:rPr lang="en-US" sz="1100" b="1"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Activities</a:t>
                      </a:r>
                      <a:r>
                        <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(describe activities that support the assessment(s)/</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product(s) and advance the standard.)</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c>
                  <a:txBody>
                    <a:bodyPr/>
                    <a:lstStyle/>
                    <a:p>
                      <a:pPr marL="0" marR="0" algn="ctr">
                        <a:lnSpc>
                          <a:spcPct val="115000"/>
                        </a:lnSpc>
                        <a:spcBef>
                          <a:spcPts val="0"/>
                        </a:spcBef>
                        <a:spcAft>
                          <a:spcPts val="0"/>
                        </a:spcAft>
                      </a:pPr>
                      <a:r>
                        <a:rPr lang="en-US" sz="1100" b="1"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List materials</a:t>
                      </a:r>
                      <a:r>
                        <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required for each activity.</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c>
                  <a:txBody>
                    <a:bodyPr/>
                    <a:lstStyle/>
                    <a:p>
                      <a:pPr marL="0" marR="0">
                        <a:lnSpc>
                          <a:spcPct val="115000"/>
                        </a:lnSpc>
                        <a:spcBef>
                          <a:spcPts val="0"/>
                        </a:spcBef>
                        <a:spcAft>
                          <a:spcPts val="0"/>
                        </a:spcAft>
                      </a:pPr>
                      <a:r>
                        <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Cost</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r>
              <a:tr h="22839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gridSpan="2">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hMerge="1">
                  <a:txBody>
                    <a:bodyPr/>
                    <a:lstStyle/>
                    <a:p>
                      <a:endParaRPr lang="en-US"/>
                    </a:p>
                  </a:txBody>
                  <a:tcPr/>
                </a:tc>
              </a:tr>
              <a:tr h="22839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22839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gridSpan="2">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hMerge="1">
                  <a:txBody>
                    <a:bodyPr/>
                    <a:lstStyle/>
                    <a:p>
                      <a:endParaRPr lang="en-US"/>
                    </a:p>
                  </a:txBody>
                  <a:tcPr/>
                </a:tc>
              </a:tr>
              <a:tr h="22839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9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22839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gridSpan="2">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hMerge="1">
                  <a:txBody>
                    <a:bodyPr/>
                    <a:lstStyle/>
                    <a:p>
                      <a:endParaRPr lang="en-US"/>
                    </a:p>
                  </a:txBody>
                  <a:tcPr/>
                </a:tc>
              </a:tr>
              <a:tr h="22839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9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22839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gridSpan="2">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hMerge="1">
                  <a:txBody>
                    <a:bodyPr/>
                    <a:lstStyle/>
                    <a:p>
                      <a:endParaRPr lang="en-US"/>
                    </a:p>
                  </a:txBody>
                  <a:tcPr/>
                </a:tc>
              </a:tr>
              <a:tr h="22839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22839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gridSpan="2">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hMerge="1">
                  <a:txBody>
                    <a:bodyPr/>
                    <a:lstStyle/>
                    <a:p>
                      <a:endParaRPr lang="en-US"/>
                    </a:p>
                  </a:txBody>
                  <a:tcPr/>
                </a:tc>
              </a:tr>
              <a:tr h="288663">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bl>
          </a:graphicData>
        </a:graphic>
      </p:graphicFrame>
      <p:sp>
        <p:nvSpPr>
          <p:cNvPr id="4" name="Up Arrow 3"/>
          <p:cNvSpPr/>
          <p:nvPr/>
        </p:nvSpPr>
        <p:spPr>
          <a:xfrm>
            <a:off x="2668370" y="1912019"/>
            <a:ext cx="1560352" cy="1887523"/>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xplosion 1 5"/>
          <p:cNvSpPr/>
          <p:nvPr/>
        </p:nvSpPr>
        <p:spPr>
          <a:xfrm>
            <a:off x="768096" y="2414016"/>
            <a:ext cx="5440680" cy="4443984"/>
          </a:xfrm>
          <a:prstGeom prst="irregularSeal1">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Be sure you are using the newest standards!</a:t>
            </a:r>
            <a:endParaRPr lang="en-US" sz="3200" dirty="0"/>
          </a:p>
        </p:txBody>
      </p:sp>
      <p:sp>
        <p:nvSpPr>
          <p:cNvPr id="7" name="Rectangle 6"/>
          <p:cNvSpPr/>
          <p:nvPr/>
        </p:nvSpPr>
        <p:spPr>
          <a:xfrm>
            <a:off x="5207000" y="1032932"/>
            <a:ext cx="6028267" cy="1381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t>W-8-1a-b: Write arguments to support claims with clear reasons and relevant evidence.</a:t>
            </a:r>
          </a:p>
        </p:txBody>
      </p:sp>
      <p:sp>
        <p:nvSpPr>
          <p:cNvPr id="8" name="Rectangle 7"/>
          <p:cNvSpPr/>
          <p:nvPr/>
        </p:nvSpPr>
        <p:spPr>
          <a:xfrm>
            <a:off x="6911404" y="2775918"/>
            <a:ext cx="1920579" cy="10583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t>W-8-1a-b</a:t>
            </a:r>
            <a:endParaRPr lang="en-US" sz="2800" dirty="0"/>
          </a:p>
        </p:txBody>
      </p:sp>
      <p:sp>
        <p:nvSpPr>
          <p:cNvPr id="9" name="Rectangle 8"/>
          <p:cNvSpPr/>
          <p:nvPr/>
        </p:nvSpPr>
        <p:spPr>
          <a:xfrm>
            <a:off x="7518399" y="4407574"/>
            <a:ext cx="1955801" cy="10583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t>Writing</a:t>
            </a:r>
            <a:endParaRPr lang="en-US" sz="2800" dirty="0"/>
          </a:p>
        </p:txBody>
      </p:sp>
      <p:sp>
        <p:nvSpPr>
          <p:cNvPr id="10" name="Smiley Face 9"/>
          <p:cNvSpPr/>
          <p:nvPr/>
        </p:nvSpPr>
        <p:spPr>
          <a:xfrm>
            <a:off x="8985270" y="879147"/>
            <a:ext cx="2012357" cy="1903246"/>
          </a:xfrm>
          <a:prstGeom prst="smileyFac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227108194"/>
      </p:ext>
    </p:extLst>
  </p:cSld>
  <p:clrMapOvr>
    <a:masterClrMapping/>
  </p:clrMapOvr>
  <mc:AlternateContent xmlns:mc="http://schemas.openxmlformats.org/markup-compatibility/2006" xmlns:p14="http://schemas.microsoft.com/office/powerpoint/2010/main">
    <mc:Choice Requires="p14">
      <p:transition spd="slow" p14:dur="2000" advTm="79299"/>
    </mc:Choice>
    <mc:Fallback xmlns="">
      <p:transition spd="slow" advTm="79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xit" presetSubtype="21" fill="hold" grpId="1" nodeType="clickEffect">
                                  <p:stCondLst>
                                    <p:cond delay="0"/>
                                  </p:stCondLst>
                                  <p:childTnLst>
                                    <p:animEffect transition="out" filter="barn(inVertical)">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xit" presetSubtype="21" fill="hold" grpId="1" nodeType="clickEffect">
                                  <p:stCondLst>
                                    <p:cond delay="0"/>
                                  </p:stCondLst>
                                  <p:childTnLst>
                                    <p:animEffect transition="out" filter="barn(inVertical)">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circle(in)">
                                      <p:cBhvr>
                                        <p:cTn id="4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11"/>
                </p:tgtEl>
              </p:cMediaNode>
            </p:audio>
          </p:childTnLst>
        </p:cTn>
      </p:par>
    </p:tnLst>
    <p:bldLst>
      <p:bldP spid="6" grpId="0" animBg="1"/>
      <p:bldP spid="7" grpId="0" animBg="1"/>
      <p:bldP spid="8" grpId="0" animBg="1"/>
      <p:bldP spid="8" grpId="1" animBg="1"/>
      <p:bldP spid="9" grpId="0" animBg="1"/>
      <p:bldP spid="9" grpId="1"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577880239"/>
              </p:ext>
            </p:extLst>
          </p:nvPr>
        </p:nvGraphicFramePr>
        <p:xfrm>
          <a:off x="585216" y="393191"/>
          <a:ext cx="11237976" cy="6099048"/>
        </p:xfrm>
        <a:graphic>
          <a:graphicData uri="http://schemas.openxmlformats.org/drawingml/2006/table">
            <a:tbl>
              <a:tblPr firstRow="1" firstCol="1" bandRow="1"/>
              <a:tblGrid>
                <a:gridCol w="2031826"/>
                <a:gridCol w="1669963"/>
                <a:gridCol w="1584555"/>
                <a:gridCol w="1795828"/>
                <a:gridCol w="1784591"/>
                <a:gridCol w="1310348"/>
                <a:gridCol w="1060865"/>
              </a:tblGrid>
              <a:tr h="3464801">
                <a:tc>
                  <a:txBody>
                    <a:bodyPr/>
                    <a:lstStyle/>
                    <a:p>
                      <a:pPr marL="0" marR="0" algn="ctr">
                        <a:lnSpc>
                          <a:spcPct val="115000"/>
                        </a:lnSpc>
                        <a:spcBef>
                          <a:spcPts val="0"/>
                        </a:spcBef>
                        <a:spcAft>
                          <a:spcPts val="0"/>
                        </a:spcAft>
                      </a:pPr>
                      <a:r>
                        <a:rPr lang="en-US" sz="1100" b="1"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Essential Questions:</a:t>
                      </a:r>
                      <a:r>
                        <a:rPr lang="en-US" sz="11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(2-5)</a:t>
                      </a:r>
                      <a:r>
                        <a:rPr lang="en-US"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These should be thinking questions that generally begin with “How” or “Why”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and may have multiple answers.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c>
                  <a:txBody>
                    <a:bodyPr/>
                    <a:lstStyle/>
                    <a:p>
                      <a:pPr marL="0" marR="0" algn="ctr">
                        <a:lnSpc>
                          <a:spcPct val="115000"/>
                        </a:lnSpc>
                        <a:spcBef>
                          <a:spcPts val="0"/>
                        </a:spcBef>
                        <a:spcAft>
                          <a:spcPts val="0"/>
                        </a:spcAft>
                      </a:pPr>
                      <a:r>
                        <a:rPr lang="en-US" sz="1100" b="1"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KCAS Standards</a:t>
                      </a:r>
                      <a:r>
                        <a:rPr lang="en-US"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r>
                        <a:rPr lang="en-US"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(list those that will support each essential question and will be assessed in the unit.)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c>
                  <a:txBody>
                    <a:bodyPr/>
                    <a:lstStyle/>
                    <a:p>
                      <a:pPr marL="0" marR="0" algn="ctr">
                        <a:lnSpc>
                          <a:spcPct val="115000"/>
                        </a:lnSpc>
                        <a:spcBef>
                          <a:spcPts val="0"/>
                        </a:spcBef>
                        <a:spcAft>
                          <a:spcPts val="0"/>
                        </a:spcAft>
                      </a:pPr>
                      <a:r>
                        <a:rPr lang="en-US" sz="1100" b="1"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I Can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100" b="1"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Statements</a:t>
                      </a:r>
                      <a:r>
                        <a:rPr lang="en-US" sz="1000" b="1"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r>
                        <a:rPr lang="en-US"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of what students will be able to do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c>
                  <a:txBody>
                    <a:bodyPr/>
                    <a:lstStyle/>
                    <a:p>
                      <a:pPr marL="0" marR="0" algn="ctr">
                        <a:spcBef>
                          <a:spcPts val="0"/>
                        </a:spcBef>
                        <a:spcAft>
                          <a:spcPts val="0"/>
                        </a:spcAft>
                      </a:pPr>
                      <a:r>
                        <a:rPr lang="en-US" sz="1100" b="1"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Assessments/Products</a:t>
                      </a:r>
                      <a:r>
                        <a:rPr lang="en-US" sz="11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r>
                        <a:rPr lang="en-US"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(list at least one assessment or product for each standard.)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Formative Assessment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Is on-going as teacher checks students’ progress.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Summative Assessment will be the final product.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c>
                  <a:txBody>
                    <a:bodyPr/>
                    <a:lstStyle/>
                    <a:p>
                      <a:pPr marL="0" marR="0" algn="ctr">
                        <a:lnSpc>
                          <a:spcPct val="115000"/>
                        </a:lnSpc>
                        <a:spcBef>
                          <a:spcPts val="0"/>
                        </a:spcBef>
                        <a:spcAft>
                          <a:spcPts val="0"/>
                        </a:spcAft>
                      </a:pPr>
                      <a:r>
                        <a:rPr lang="en-US" sz="1100" b="1"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Activities</a:t>
                      </a:r>
                      <a:r>
                        <a:rPr lang="en-US" sz="12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r>
                        <a:rPr lang="en-US"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(describe activities that support the assessment(s)/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product(s) and advance the standard.)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c>
                  <a:txBody>
                    <a:bodyPr/>
                    <a:lstStyle/>
                    <a:p>
                      <a:pPr marL="0" marR="0" algn="ctr">
                        <a:lnSpc>
                          <a:spcPct val="115000"/>
                        </a:lnSpc>
                        <a:spcBef>
                          <a:spcPts val="0"/>
                        </a:spcBef>
                        <a:spcAft>
                          <a:spcPts val="0"/>
                        </a:spcAft>
                      </a:pPr>
                      <a:r>
                        <a:rPr lang="en-US" sz="1100" b="1" u="sng">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List materials</a:t>
                      </a:r>
                      <a:r>
                        <a:rPr lang="en-US" sz="12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required for each activity.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c>
                  <a:txBody>
                    <a:bodyPr/>
                    <a:lstStyle/>
                    <a:p>
                      <a:pPr marL="0" marR="0">
                        <a:lnSpc>
                          <a:spcPct val="115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u="sng">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Cost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r>
              <a:tr h="25665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gridSpan="2">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hMerge="1">
                  <a:txBody>
                    <a:bodyPr/>
                    <a:lstStyle/>
                    <a:p>
                      <a:endParaRPr lang="en-US"/>
                    </a:p>
                  </a:txBody>
                  <a:tcPr/>
                </a:tc>
              </a:tr>
              <a:tr h="25665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25665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gridSpan="2">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hMerge="1">
                  <a:txBody>
                    <a:bodyPr/>
                    <a:lstStyle/>
                    <a:p>
                      <a:endParaRPr lang="en-US"/>
                    </a:p>
                  </a:txBody>
                  <a:tcPr/>
                </a:tc>
              </a:tr>
              <a:tr h="25665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25665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gridSpan="2">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hMerge="1">
                  <a:txBody>
                    <a:bodyPr/>
                    <a:lstStyle/>
                    <a:p>
                      <a:endParaRPr lang="en-US"/>
                    </a:p>
                  </a:txBody>
                  <a:tcPr/>
                </a:tc>
              </a:tr>
              <a:tr h="25665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25665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gridSpan="2">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hMerge="1">
                  <a:txBody>
                    <a:bodyPr/>
                    <a:lstStyle/>
                    <a:p>
                      <a:endParaRPr lang="en-US"/>
                    </a:p>
                  </a:txBody>
                  <a:tcPr/>
                </a:tc>
              </a:tr>
              <a:tr h="25665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25665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gridSpan="2">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hMerge="1">
                  <a:txBody>
                    <a:bodyPr/>
                    <a:lstStyle/>
                    <a:p>
                      <a:endParaRPr lang="en-US"/>
                    </a:p>
                  </a:txBody>
                  <a:tcPr/>
                </a:tc>
              </a:tr>
              <a:tr h="324379">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bl>
          </a:graphicData>
        </a:graphic>
      </p:graphicFrame>
      <p:sp>
        <p:nvSpPr>
          <p:cNvPr id="6" name="Up Arrow 5"/>
          <p:cNvSpPr/>
          <p:nvPr/>
        </p:nvSpPr>
        <p:spPr>
          <a:xfrm>
            <a:off x="4305146" y="1281083"/>
            <a:ext cx="1560352" cy="1887523"/>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5994400" y="514577"/>
            <a:ext cx="5828792" cy="20702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t>W-8-1a-b: Write arguments to support claims with clear reasons and relevant evidence.</a:t>
            </a:r>
          </a:p>
        </p:txBody>
      </p:sp>
      <p:sp>
        <p:nvSpPr>
          <p:cNvPr id="8" name="Rectangle 7"/>
          <p:cNvSpPr/>
          <p:nvPr/>
        </p:nvSpPr>
        <p:spPr>
          <a:xfrm>
            <a:off x="1337733" y="3563035"/>
            <a:ext cx="6096000" cy="461665"/>
          </a:xfrm>
          <a:prstGeom prst="rect">
            <a:avLst/>
          </a:prstGeom>
        </p:spPr>
        <p:txBody>
          <a:bodyPr>
            <a:spAutoFit/>
          </a:bodyPr>
          <a:lstStyle/>
          <a:p>
            <a:endParaRPr lang="en-US" sz="2400" dirty="0"/>
          </a:p>
        </p:txBody>
      </p:sp>
      <p:sp>
        <p:nvSpPr>
          <p:cNvPr id="9" name="Rounded Rectangle 8"/>
          <p:cNvSpPr/>
          <p:nvPr/>
        </p:nvSpPr>
        <p:spPr>
          <a:xfrm>
            <a:off x="585216" y="1543756"/>
            <a:ext cx="5274733" cy="97819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I can write a research paper</a:t>
            </a:r>
            <a:r>
              <a:rPr lang="en-US" dirty="0" smtClean="0"/>
              <a:t>.</a:t>
            </a:r>
            <a:endParaRPr lang="en-US" dirty="0"/>
          </a:p>
        </p:txBody>
      </p:sp>
      <p:sp>
        <p:nvSpPr>
          <p:cNvPr id="10" name="Rounded Rectangle 9"/>
          <p:cNvSpPr/>
          <p:nvPr/>
        </p:nvSpPr>
        <p:spPr>
          <a:xfrm>
            <a:off x="1000083" y="3231808"/>
            <a:ext cx="5274733" cy="231174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t>I can communicate my claims with clear reasons and relevant evidence through writing.</a:t>
            </a:r>
            <a:endParaRPr lang="en-US" dirty="0"/>
          </a:p>
        </p:txBody>
      </p:sp>
      <p:sp>
        <p:nvSpPr>
          <p:cNvPr id="11" name="Rounded Rectangle 10"/>
          <p:cNvSpPr/>
          <p:nvPr/>
        </p:nvSpPr>
        <p:spPr>
          <a:xfrm>
            <a:off x="6548458" y="3304772"/>
            <a:ext cx="5274733" cy="978190"/>
          </a:xfrm>
          <a:prstGeom prst="roundRect">
            <a:avLst/>
          </a:prstGeom>
          <a:solidFill>
            <a:srgbClr val="F63A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I can write an argument.</a:t>
            </a:r>
            <a:endParaRPr lang="en-US" dirty="0"/>
          </a:p>
        </p:txBody>
      </p:sp>
      <p:sp>
        <p:nvSpPr>
          <p:cNvPr id="12" name="Rounded Rectangle 11"/>
          <p:cNvSpPr/>
          <p:nvPr/>
        </p:nvSpPr>
        <p:spPr>
          <a:xfrm>
            <a:off x="6548457" y="4355927"/>
            <a:ext cx="5274733" cy="2054092"/>
          </a:xfrm>
          <a:prstGeom prst="roundRect">
            <a:avLst/>
          </a:prstGeom>
          <a:solidFill>
            <a:srgbClr val="F63A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This means I can state my claim and give clear reasons for my claim and relevant evidence to support it.</a:t>
            </a:r>
            <a:endParaRPr lang="en-US" dirty="0"/>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331158369"/>
      </p:ext>
    </p:extLst>
  </p:cSld>
  <p:clrMapOvr>
    <a:masterClrMapping/>
  </p:clrMapOvr>
  <mc:AlternateContent xmlns:mc="http://schemas.openxmlformats.org/markup-compatibility/2006" xmlns:p14="http://schemas.microsoft.com/office/powerpoint/2010/main">
    <mc:Choice Requires="p14">
      <p:transition spd="slow" p14:dur="2000" advTm="62167"/>
    </mc:Choice>
    <mc:Fallback xmlns="">
      <p:transition spd="slow" advTm="62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13"/>
                </p:tgtEl>
              </p:cMediaNode>
            </p:audio>
          </p:childTnLst>
        </p:cTn>
      </p:par>
    </p:tnLst>
    <p:bldLst>
      <p:bldP spid="7" grpId="0" animBg="1"/>
      <p:bldP spid="9"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711884161"/>
              </p:ext>
            </p:extLst>
          </p:nvPr>
        </p:nvGraphicFramePr>
        <p:xfrm>
          <a:off x="585216" y="393191"/>
          <a:ext cx="11237976" cy="6099048"/>
        </p:xfrm>
        <a:graphic>
          <a:graphicData uri="http://schemas.openxmlformats.org/drawingml/2006/table">
            <a:tbl>
              <a:tblPr firstRow="1" firstCol="1" bandRow="1"/>
              <a:tblGrid>
                <a:gridCol w="2031826"/>
                <a:gridCol w="1669963"/>
                <a:gridCol w="1584555"/>
                <a:gridCol w="1795828"/>
                <a:gridCol w="1784591"/>
                <a:gridCol w="1310348"/>
                <a:gridCol w="1060865"/>
              </a:tblGrid>
              <a:tr h="3464801">
                <a:tc>
                  <a:txBody>
                    <a:bodyPr/>
                    <a:lstStyle/>
                    <a:p>
                      <a:pPr marL="0" marR="0" algn="ctr">
                        <a:lnSpc>
                          <a:spcPct val="115000"/>
                        </a:lnSpc>
                        <a:spcBef>
                          <a:spcPts val="0"/>
                        </a:spcBef>
                        <a:spcAft>
                          <a:spcPts val="0"/>
                        </a:spcAft>
                      </a:pPr>
                      <a:r>
                        <a:rPr lang="en-US" sz="1100" b="1"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Essential Questions:</a:t>
                      </a:r>
                      <a:r>
                        <a:rPr lang="en-US" sz="11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(2-5)</a:t>
                      </a:r>
                      <a:r>
                        <a:rPr lang="en-US"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These should be thinking questions that generally begin with “How” or “Why”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and may have multiple answers.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c>
                  <a:txBody>
                    <a:bodyPr/>
                    <a:lstStyle/>
                    <a:p>
                      <a:pPr marL="0" marR="0" algn="ctr">
                        <a:lnSpc>
                          <a:spcPct val="115000"/>
                        </a:lnSpc>
                        <a:spcBef>
                          <a:spcPts val="0"/>
                        </a:spcBef>
                        <a:spcAft>
                          <a:spcPts val="0"/>
                        </a:spcAft>
                      </a:pPr>
                      <a:r>
                        <a:rPr lang="en-US" sz="1100" b="1"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KCAS Standards</a:t>
                      </a:r>
                      <a:r>
                        <a:rPr lang="en-US"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r>
                        <a:rPr lang="en-US"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(list those that will support each essential question and will be assessed in the unit.)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c>
                  <a:txBody>
                    <a:bodyPr/>
                    <a:lstStyle/>
                    <a:p>
                      <a:pPr marL="0" marR="0" algn="ctr">
                        <a:lnSpc>
                          <a:spcPct val="115000"/>
                        </a:lnSpc>
                        <a:spcBef>
                          <a:spcPts val="0"/>
                        </a:spcBef>
                        <a:spcAft>
                          <a:spcPts val="0"/>
                        </a:spcAft>
                      </a:pPr>
                      <a:r>
                        <a:rPr lang="en-US" sz="1100" b="1" u="sng">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I Can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100" b="1" u="sng">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Statements</a:t>
                      </a:r>
                      <a:r>
                        <a:rPr lang="en-US" sz="1000" b="1" u="sng">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of what students will be able to do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c>
                  <a:txBody>
                    <a:bodyPr/>
                    <a:lstStyle/>
                    <a:p>
                      <a:pPr marL="0" marR="0" algn="ctr">
                        <a:spcBef>
                          <a:spcPts val="0"/>
                        </a:spcBef>
                        <a:spcAft>
                          <a:spcPts val="0"/>
                        </a:spcAft>
                      </a:pPr>
                      <a:r>
                        <a:rPr lang="en-US" sz="1100" b="1" u="sng">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Assessments/Products</a:t>
                      </a: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(list at least one assessment or product for each standard.)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Formative Assessment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Is on-going as teacher checks students’ progress.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Summative Assessment will be the final product.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c>
                  <a:txBody>
                    <a:bodyPr/>
                    <a:lstStyle/>
                    <a:p>
                      <a:pPr marL="0" marR="0" algn="ctr">
                        <a:lnSpc>
                          <a:spcPct val="115000"/>
                        </a:lnSpc>
                        <a:spcBef>
                          <a:spcPts val="0"/>
                        </a:spcBef>
                        <a:spcAft>
                          <a:spcPts val="0"/>
                        </a:spcAft>
                      </a:pPr>
                      <a:r>
                        <a:rPr lang="en-US" sz="1100" b="1" u="sng">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Activities</a:t>
                      </a:r>
                      <a:r>
                        <a:rPr lang="en-US" sz="12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(describe activities that support the assessment(s)/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product(s) and advance the standard.)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8C0D4"/>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c>
                  <a:txBody>
                    <a:bodyPr/>
                    <a:lstStyle/>
                    <a:p>
                      <a:pPr marL="0" marR="0" algn="ctr">
                        <a:lnSpc>
                          <a:spcPct val="115000"/>
                        </a:lnSpc>
                        <a:spcBef>
                          <a:spcPts val="0"/>
                        </a:spcBef>
                        <a:spcAft>
                          <a:spcPts val="0"/>
                        </a:spcAft>
                      </a:pPr>
                      <a:r>
                        <a:rPr lang="en-US" sz="1100" b="1" u="sng">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List materials</a:t>
                      </a:r>
                      <a:r>
                        <a:rPr lang="en-US" sz="12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r>
                        <a:rPr lang="en-US"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required for each activity.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c>
                  <a:txBody>
                    <a:bodyPr/>
                    <a:lstStyle/>
                    <a:p>
                      <a:pPr marL="0" marR="0">
                        <a:lnSpc>
                          <a:spcPct val="115000"/>
                        </a:lnSpc>
                        <a:spcBef>
                          <a:spcPts val="0"/>
                        </a:spcBef>
                        <a:spcAft>
                          <a:spcPts val="0"/>
                        </a:spcAf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u="sng">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Cost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r>
              <a:tr h="25665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gridSpan="2">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hMerge="1">
                  <a:txBody>
                    <a:bodyPr/>
                    <a:lstStyle/>
                    <a:p>
                      <a:endParaRPr lang="en-US"/>
                    </a:p>
                  </a:txBody>
                  <a:tcPr/>
                </a:tc>
              </a:tr>
              <a:tr h="25665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25665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gridSpan="2">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hMerge="1">
                  <a:txBody>
                    <a:bodyPr/>
                    <a:lstStyle/>
                    <a:p>
                      <a:endParaRPr lang="en-US"/>
                    </a:p>
                  </a:txBody>
                  <a:tcPr/>
                </a:tc>
              </a:tr>
              <a:tr h="25665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25665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gridSpan="2">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hMerge="1">
                  <a:txBody>
                    <a:bodyPr/>
                    <a:lstStyle/>
                    <a:p>
                      <a:endParaRPr lang="en-US"/>
                    </a:p>
                  </a:txBody>
                  <a:tcPr/>
                </a:tc>
              </a:tr>
              <a:tr h="25665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25665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gridSpan="2">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hMerge="1">
                  <a:txBody>
                    <a:bodyPr/>
                    <a:lstStyle/>
                    <a:p>
                      <a:endParaRPr lang="en-US"/>
                    </a:p>
                  </a:txBody>
                  <a:tcPr/>
                </a:tc>
              </a:tr>
              <a:tr h="25665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256652">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gridSpan="2">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AF1"/>
                    </a:solidFill>
                  </a:tcPr>
                </a:tc>
                <a:tc hMerge="1">
                  <a:txBody>
                    <a:bodyPr/>
                    <a:lstStyle/>
                    <a:p>
                      <a:endParaRPr lang="en-US"/>
                    </a:p>
                  </a:txBody>
                  <a:tcPr/>
                </a:tc>
              </a:tr>
              <a:tr h="324379">
                <a:tc>
                  <a:txBody>
                    <a:bodyPr/>
                    <a:lstStyle/>
                    <a:p>
                      <a:pPr marL="0" marR="0">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bl>
          </a:graphicData>
        </a:graphic>
      </p:graphicFrame>
      <p:sp>
        <p:nvSpPr>
          <p:cNvPr id="3" name="Up Arrow 2"/>
          <p:cNvSpPr/>
          <p:nvPr/>
        </p:nvSpPr>
        <p:spPr>
          <a:xfrm>
            <a:off x="5960210" y="2021747"/>
            <a:ext cx="1560352" cy="1887523"/>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05844531"/>
      </p:ext>
    </p:extLst>
  </p:cSld>
  <p:clrMapOvr>
    <a:masterClrMapping/>
  </p:clrMapOvr>
  <mc:AlternateContent xmlns:mc="http://schemas.openxmlformats.org/markup-compatibility/2006" xmlns:p14="http://schemas.microsoft.com/office/powerpoint/2010/main">
    <mc:Choice Requires="p14">
      <p:transition spd="slow" p14:dur="2000" advTm="23036"/>
    </mc:Choice>
    <mc:Fallback xmlns="">
      <p:transition spd="slow" advTm="23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4|5.4|9|4.4|15.4|6.4|8.1|5.3|16.3"/>
</p:tagLst>
</file>

<file path=ppt/tags/tag2.xml><?xml version="1.0" encoding="utf-8"?>
<p:tagLst xmlns:a="http://schemas.openxmlformats.org/drawingml/2006/main" xmlns:r="http://schemas.openxmlformats.org/officeDocument/2006/relationships" xmlns:p="http://schemas.openxmlformats.org/presentationml/2006/main">
  <p:tag name="TIMING" val="|13.9"/>
</p:tagLst>
</file>

<file path=ppt/tags/tag3.xml><?xml version="1.0" encoding="utf-8"?>
<p:tagLst xmlns:a="http://schemas.openxmlformats.org/drawingml/2006/main" xmlns:r="http://schemas.openxmlformats.org/officeDocument/2006/relationships" xmlns:p="http://schemas.openxmlformats.org/presentationml/2006/main">
  <p:tag name="TIMING" val="|16.7|10.9|9.2|5.1|3.4|7.3|1.3"/>
</p:tagLst>
</file>

<file path=ppt/tags/tag4.xml><?xml version="1.0" encoding="utf-8"?>
<p:tagLst xmlns:a="http://schemas.openxmlformats.org/drawingml/2006/main" xmlns:r="http://schemas.openxmlformats.org/officeDocument/2006/relationships" xmlns:p="http://schemas.openxmlformats.org/presentationml/2006/main">
  <p:tag name="TIMING" val="|35|7.5|2|9.9|1.1|8.9|3.1"/>
</p:tagLst>
</file>

<file path=ppt/tags/tag5.xml><?xml version="1.0" encoding="utf-8"?>
<p:tagLst xmlns:a="http://schemas.openxmlformats.org/drawingml/2006/main" xmlns:r="http://schemas.openxmlformats.org/officeDocument/2006/relationships" xmlns:p="http://schemas.openxmlformats.org/presentationml/2006/main">
  <p:tag name="TIMING" val="|22|8.6|14.9"/>
</p:tagLst>
</file>

<file path=ppt/tags/tag6.xml><?xml version="1.0" encoding="utf-8"?>
<p:tagLst xmlns:a="http://schemas.openxmlformats.org/drawingml/2006/main" xmlns:r="http://schemas.openxmlformats.org/officeDocument/2006/relationships" xmlns:p="http://schemas.openxmlformats.org/presentationml/2006/main">
  <p:tag name="TIMING" val="|14.3|2.5|2.4"/>
</p:tagLst>
</file>

<file path=ppt/tags/tag7.xml><?xml version="1.0" encoding="utf-8"?>
<p:tagLst xmlns:a="http://schemas.openxmlformats.org/drawingml/2006/main" xmlns:r="http://schemas.openxmlformats.org/officeDocument/2006/relationships" xmlns:p="http://schemas.openxmlformats.org/presentationml/2006/main">
  <p:tag name="TIMING" val="|6.7|5.8|5.6|8.9"/>
</p:tagLst>
</file>

<file path=ppt/tags/tag8.xml><?xml version="1.0" encoding="utf-8"?>
<p:tagLst xmlns:a="http://schemas.openxmlformats.org/drawingml/2006/main" xmlns:r="http://schemas.openxmlformats.org/officeDocument/2006/relationships" xmlns:p="http://schemas.openxmlformats.org/presentationml/2006/main">
  <p:tag name="TIMING" val="|23.3"/>
</p:tagLst>
</file>

<file path=ppt/tags/tag9.xml><?xml version="1.0" encoding="utf-8"?>
<p:tagLst xmlns:a="http://schemas.openxmlformats.org/drawingml/2006/main" xmlns:r="http://schemas.openxmlformats.org/officeDocument/2006/relationships" xmlns:p="http://schemas.openxmlformats.org/presentationml/2006/main">
  <p:tag name="TIMING" val="|3|11.5|6.5|14.5|7.5|4.6|1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7858</TotalTime>
  <Words>2505</Words>
  <Application>Microsoft Office PowerPoint</Application>
  <PresentationFormat>Widescreen</PresentationFormat>
  <Paragraphs>588</Paragraphs>
  <Slides>15</Slides>
  <Notes>15</Notes>
  <HiddenSlides>0</HiddenSlides>
  <MMClips>15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Times New Roman</vt:lpstr>
      <vt:lpstr>Office Theme</vt:lpstr>
      <vt:lpstr>Preparing a successful CEDAR Coal Study Unit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Review</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Katrina Slone</dc:creator>
  <cp:lastModifiedBy>Brian McLellan</cp:lastModifiedBy>
  <cp:revision>35</cp:revision>
  <cp:lastPrinted>2016-08-01T15:52:55Z</cp:lastPrinted>
  <dcterms:created xsi:type="dcterms:W3CDTF">2016-01-19T15:53:16Z</dcterms:created>
  <dcterms:modified xsi:type="dcterms:W3CDTF">2016-09-06T02:25:52Z</dcterms:modified>
</cp:coreProperties>
</file>