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Lst>
  <p:sldSz cx="9875838" cy="7132638"/>
  <p:notesSz cx="9363075"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92" d="100"/>
          <a:sy n="92" d="100"/>
        </p:scale>
        <p:origin x="-965" y="77"/>
      </p:cViewPr>
      <p:guideLst>
        <p:guide orient="horz" pos="2247"/>
        <p:guide pos="311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481" y="1167309"/>
            <a:ext cx="7406879" cy="2483215"/>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234481" y="3746287"/>
            <a:ext cx="7406879" cy="172206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47C216-8757-414F-B41C-5E99728D1ADD}" type="datetimeFigureOut">
              <a:rPr lang="en-US" smtClean="0"/>
              <a:pPr/>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AEAD6-7D20-4CE8-BCD6-EF3DB6900BF7}" type="slidenum">
              <a:rPr lang="en-US" smtClean="0"/>
              <a:pPr/>
              <a:t>‹#›</a:t>
            </a:fld>
            <a:endParaRPr lang="en-US"/>
          </a:p>
        </p:txBody>
      </p:sp>
    </p:spTree>
    <p:extLst>
      <p:ext uri="{BB962C8B-B14F-4D97-AF65-F5344CB8AC3E}">
        <p14:creationId xmlns:p14="http://schemas.microsoft.com/office/powerpoint/2010/main" val="575639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7C216-8757-414F-B41C-5E99728D1ADD}" type="datetimeFigureOut">
              <a:rPr lang="en-US" smtClean="0"/>
              <a:pPr/>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AEAD6-7D20-4CE8-BCD6-EF3DB6900BF7}" type="slidenum">
              <a:rPr lang="en-US" smtClean="0"/>
              <a:pPr/>
              <a:t>‹#›</a:t>
            </a:fld>
            <a:endParaRPr lang="en-US"/>
          </a:p>
        </p:txBody>
      </p:sp>
    </p:spTree>
    <p:extLst>
      <p:ext uri="{BB962C8B-B14F-4D97-AF65-F5344CB8AC3E}">
        <p14:creationId xmlns:p14="http://schemas.microsoft.com/office/powerpoint/2010/main" val="1453586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396" y="379747"/>
            <a:ext cx="2129478" cy="604458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8965" y="379747"/>
            <a:ext cx="6264985" cy="604458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7C216-8757-414F-B41C-5E99728D1ADD}" type="datetimeFigureOut">
              <a:rPr lang="en-US" smtClean="0"/>
              <a:pPr/>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AEAD6-7D20-4CE8-BCD6-EF3DB6900BF7}" type="slidenum">
              <a:rPr lang="en-US" smtClean="0"/>
              <a:pPr/>
              <a:t>‹#›</a:t>
            </a:fld>
            <a:endParaRPr lang="en-US"/>
          </a:p>
        </p:txBody>
      </p:sp>
    </p:spTree>
    <p:extLst>
      <p:ext uri="{BB962C8B-B14F-4D97-AF65-F5344CB8AC3E}">
        <p14:creationId xmlns:p14="http://schemas.microsoft.com/office/powerpoint/2010/main" val="186229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47C216-8757-414F-B41C-5E99728D1ADD}" type="datetimeFigureOut">
              <a:rPr lang="en-US" smtClean="0"/>
              <a:pPr/>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AEAD6-7D20-4CE8-BCD6-EF3DB6900BF7}" type="slidenum">
              <a:rPr lang="en-US" smtClean="0"/>
              <a:pPr/>
              <a:t>‹#›</a:t>
            </a:fld>
            <a:endParaRPr lang="en-US"/>
          </a:p>
        </p:txBody>
      </p:sp>
    </p:spTree>
    <p:extLst>
      <p:ext uri="{BB962C8B-B14F-4D97-AF65-F5344CB8AC3E}">
        <p14:creationId xmlns:p14="http://schemas.microsoft.com/office/powerpoint/2010/main" val="2922554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3820" y="1778208"/>
            <a:ext cx="8517910" cy="2966979"/>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73820" y="4773256"/>
            <a:ext cx="8517910" cy="156026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47C216-8757-414F-B41C-5E99728D1ADD}" type="datetimeFigureOut">
              <a:rPr lang="en-US" smtClean="0"/>
              <a:pPr/>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AEAD6-7D20-4CE8-BCD6-EF3DB6900BF7}" type="slidenum">
              <a:rPr lang="en-US" smtClean="0"/>
              <a:pPr/>
              <a:t>‹#›</a:t>
            </a:fld>
            <a:endParaRPr lang="en-US"/>
          </a:p>
        </p:txBody>
      </p:sp>
    </p:spTree>
    <p:extLst>
      <p:ext uri="{BB962C8B-B14F-4D97-AF65-F5344CB8AC3E}">
        <p14:creationId xmlns:p14="http://schemas.microsoft.com/office/powerpoint/2010/main" val="2770055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78965" y="1898735"/>
            <a:ext cx="4197231" cy="45255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9643" y="1898735"/>
            <a:ext cx="4197231" cy="45255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47C216-8757-414F-B41C-5E99728D1ADD}" type="datetimeFigureOut">
              <a:rPr lang="en-US" smtClean="0"/>
              <a:pPr/>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AEAD6-7D20-4CE8-BCD6-EF3DB6900BF7}" type="slidenum">
              <a:rPr lang="en-US" smtClean="0"/>
              <a:pPr/>
              <a:t>‹#›</a:t>
            </a:fld>
            <a:endParaRPr lang="en-US"/>
          </a:p>
        </p:txBody>
      </p:sp>
    </p:spTree>
    <p:extLst>
      <p:ext uri="{BB962C8B-B14F-4D97-AF65-F5344CB8AC3E}">
        <p14:creationId xmlns:p14="http://schemas.microsoft.com/office/powerpoint/2010/main" val="2255418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0250" y="379748"/>
            <a:ext cx="8517910" cy="137864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80251" y="1748487"/>
            <a:ext cx="4177942" cy="85690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251" y="2605394"/>
            <a:ext cx="4177942" cy="38321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9644" y="1748487"/>
            <a:ext cx="4198517" cy="85690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99644" y="2605394"/>
            <a:ext cx="4198517" cy="38321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47C216-8757-414F-B41C-5E99728D1ADD}" type="datetimeFigureOut">
              <a:rPr lang="en-US" smtClean="0"/>
              <a:pPr/>
              <a:t>9/10/2018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8AEAD6-7D20-4CE8-BCD6-EF3DB6900BF7}" type="slidenum">
              <a:rPr lang="en-US" smtClean="0"/>
              <a:pPr/>
              <a:t>‹#›</a:t>
            </a:fld>
            <a:endParaRPr lang="en-US"/>
          </a:p>
        </p:txBody>
      </p:sp>
    </p:spTree>
    <p:extLst>
      <p:ext uri="{BB962C8B-B14F-4D97-AF65-F5344CB8AC3E}">
        <p14:creationId xmlns:p14="http://schemas.microsoft.com/office/powerpoint/2010/main" val="2735664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47C216-8757-414F-B41C-5E99728D1ADD}" type="datetimeFigureOut">
              <a:rPr lang="en-US" smtClean="0"/>
              <a:pPr/>
              <a:t>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8AEAD6-7D20-4CE8-BCD6-EF3DB6900BF7}" type="slidenum">
              <a:rPr lang="en-US" smtClean="0"/>
              <a:pPr/>
              <a:t>‹#›</a:t>
            </a:fld>
            <a:endParaRPr lang="en-US"/>
          </a:p>
        </p:txBody>
      </p:sp>
    </p:spTree>
    <p:extLst>
      <p:ext uri="{BB962C8B-B14F-4D97-AF65-F5344CB8AC3E}">
        <p14:creationId xmlns:p14="http://schemas.microsoft.com/office/powerpoint/2010/main" val="1449257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7C216-8757-414F-B41C-5E99728D1ADD}" type="datetimeFigureOut">
              <a:rPr lang="en-US" smtClean="0"/>
              <a:pPr/>
              <a:t>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8AEAD6-7D20-4CE8-BCD6-EF3DB6900BF7}" type="slidenum">
              <a:rPr lang="en-US" smtClean="0"/>
              <a:pPr/>
              <a:t>‹#›</a:t>
            </a:fld>
            <a:endParaRPr lang="en-US"/>
          </a:p>
        </p:txBody>
      </p:sp>
    </p:spTree>
    <p:extLst>
      <p:ext uri="{BB962C8B-B14F-4D97-AF65-F5344CB8AC3E}">
        <p14:creationId xmlns:p14="http://schemas.microsoft.com/office/powerpoint/2010/main" val="1263299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0251" y="475509"/>
            <a:ext cx="3185215" cy="1664282"/>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198518" y="1026969"/>
            <a:ext cx="4999643" cy="50687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0251" y="2139792"/>
            <a:ext cx="3185215" cy="396422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47C216-8757-414F-B41C-5E99728D1ADD}" type="datetimeFigureOut">
              <a:rPr lang="en-US" smtClean="0"/>
              <a:pPr/>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AEAD6-7D20-4CE8-BCD6-EF3DB6900BF7}" type="slidenum">
              <a:rPr lang="en-US" smtClean="0"/>
              <a:pPr/>
              <a:t>‹#›</a:t>
            </a:fld>
            <a:endParaRPr lang="en-US"/>
          </a:p>
        </p:txBody>
      </p:sp>
    </p:spTree>
    <p:extLst>
      <p:ext uri="{BB962C8B-B14F-4D97-AF65-F5344CB8AC3E}">
        <p14:creationId xmlns:p14="http://schemas.microsoft.com/office/powerpoint/2010/main" val="1380369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0251" y="475509"/>
            <a:ext cx="3185215" cy="1664282"/>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198518" y="1026969"/>
            <a:ext cx="4999643" cy="50687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80251" y="2139792"/>
            <a:ext cx="3185215" cy="396422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47C216-8757-414F-B41C-5E99728D1ADD}" type="datetimeFigureOut">
              <a:rPr lang="en-US" smtClean="0"/>
              <a:pPr/>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AEAD6-7D20-4CE8-BCD6-EF3DB6900BF7}" type="slidenum">
              <a:rPr lang="en-US" smtClean="0"/>
              <a:pPr/>
              <a:t>‹#›</a:t>
            </a:fld>
            <a:endParaRPr lang="en-US"/>
          </a:p>
        </p:txBody>
      </p:sp>
    </p:spTree>
    <p:extLst>
      <p:ext uri="{BB962C8B-B14F-4D97-AF65-F5344CB8AC3E}">
        <p14:creationId xmlns:p14="http://schemas.microsoft.com/office/powerpoint/2010/main" val="2995343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8964" y="379748"/>
            <a:ext cx="8517910" cy="137864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78964" y="1898735"/>
            <a:ext cx="8517910" cy="452559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78964" y="6610900"/>
            <a:ext cx="2222064" cy="379747"/>
          </a:xfrm>
          <a:prstGeom prst="rect">
            <a:avLst/>
          </a:prstGeom>
        </p:spPr>
        <p:txBody>
          <a:bodyPr vert="horz" lIns="91440" tIns="45720" rIns="91440" bIns="45720" rtlCol="0" anchor="ctr"/>
          <a:lstStyle>
            <a:lvl1pPr algn="l">
              <a:defRPr sz="1200">
                <a:solidFill>
                  <a:schemeClr val="tx1">
                    <a:tint val="75000"/>
                  </a:schemeClr>
                </a:solidFill>
              </a:defRPr>
            </a:lvl1pPr>
          </a:lstStyle>
          <a:p>
            <a:fld id="{EE47C216-8757-414F-B41C-5E99728D1ADD}" type="datetimeFigureOut">
              <a:rPr lang="en-US" smtClean="0"/>
              <a:pPr/>
              <a:t>9/10/2018</a:t>
            </a:fld>
            <a:endParaRPr lang="en-US"/>
          </a:p>
        </p:txBody>
      </p:sp>
      <p:sp>
        <p:nvSpPr>
          <p:cNvPr id="5" name="Footer Placeholder 4"/>
          <p:cNvSpPr>
            <a:spLocks noGrp="1"/>
          </p:cNvSpPr>
          <p:nvPr>
            <p:ph type="ftr" sz="quarter" idx="3"/>
          </p:nvPr>
        </p:nvSpPr>
        <p:spPr>
          <a:xfrm>
            <a:off x="3271373" y="6610900"/>
            <a:ext cx="3333095" cy="37974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74810" y="6610900"/>
            <a:ext cx="2222064" cy="379747"/>
          </a:xfrm>
          <a:prstGeom prst="rect">
            <a:avLst/>
          </a:prstGeom>
        </p:spPr>
        <p:txBody>
          <a:bodyPr vert="horz" lIns="91440" tIns="45720" rIns="91440" bIns="45720" rtlCol="0" anchor="ctr"/>
          <a:lstStyle>
            <a:lvl1pPr algn="r">
              <a:defRPr sz="1200">
                <a:solidFill>
                  <a:schemeClr val="tx1">
                    <a:tint val="75000"/>
                  </a:schemeClr>
                </a:solidFill>
              </a:defRPr>
            </a:lvl1pPr>
          </a:lstStyle>
          <a:p>
            <a:fld id="{0F8AEAD6-7D20-4CE8-BCD6-EF3DB6900BF7}" type="slidenum">
              <a:rPr lang="en-US" smtClean="0"/>
              <a:pPr/>
              <a:t>‹#›</a:t>
            </a:fld>
            <a:endParaRPr lang="en-US"/>
          </a:p>
        </p:txBody>
      </p:sp>
    </p:spTree>
    <p:extLst>
      <p:ext uri="{BB962C8B-B14F-4D97-AF65-F5344CB8AC3E}">
        <p14:creationId xmlns:p14="http://schemas.microsoft.com/office/powerpoint/2010/main" val="2087067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468252" y="216109"/>
            <a:ext cx="8964877" cy="6494085"/>
          </a:xfrm>
          <a:prstGeom prst="rect">
            <a:avLst/>
          </a:prstGeom>
          <a:noFill/>
          <a:ln w="9525">
            <a:noFill/>
            <a:miter lim="800000"/>
            <a:headEnd/>
            <a:tailEnd/>
          </a:ln>
          <a:effectLst/>
        </p:spPr>
        <p:txBody>
          <a:bodyPr vert="horz" wrap="square" lIns="171396"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900" b="1" dirty="0" smtClean="0">
                <a:latin typeface="Arial" pitchFamily="34" charset="0"/>
                <a:ea typeface="Calibri" pitchFamily="34" charset="0"/>
                <a:cs typeface="Times New Roman" pitchFamily="18" charset="0"/>
              </a:rPr>
              <a:t>									</a:t>
            </a:r>
            <a:r>
              <a:rPr kumimoji="0" lang="en-US" sz="9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Page 19</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CEDAR, Inc.</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COAL STUDY UNIT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TEACHER AWARDS PROGRAM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2018-2019</a:t>
            </a:r>
          </a:p>
          <a:p>
            <a:pPr marL="0" marR="0" lvl="0" indent="0" algn="ctr" defTabSz="914400" rtl="0" eaLnBrk="0" fontAlgn="base" latinLnBrk="0" hangingPunct="0">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Calibri" pitchFamily="34" charset="0"/>
                <a:cs typeface="Times New Roman" pitchFamily="18" charset="0"/>
              </a:rPr>
              <a:t>In order to properly recognize and award teachers distinguishing themselves in the CEDAR Coal Study Unit program, the following awards will be offered in the 2018-2019 school year:</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The first, second and third place awards for each of the three grade levels will be based on percentage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points as follows: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1</a:t>
            </a:r>
            <a:r>
              <a:rPr kumimoji="0" lang="en-US" sz="1400" b="1" i="0" u="none" strike="noStrike" cap="none" normalizeH="0" baseline="30000" dirty="0" smtClean="0">
                <a:ln>
                  <a:noFill/>
                </a:ln>
                <a:solidFill>
                  <a:schemeClr val="tx1"/>
                </a:solidFill>
                <a:effectLst/>
                <a:latin typeface="Arial" pitchFamily="34" charset="0"/>
                <a:ea typeface="Calibri" pitchFamily="34" charset="0"/>
                <a:cs typeface="Times New Roman" pitchFamily="18" charset="0"/>
              </a:rPr>
              <a:t>st</a:t>
            </a:r>
            <a:r>
              <a:rPr kumimoji="0" lang="en-US" sz="1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 $4.00</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per Average Percentage Point Scored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2</a:t>
            </a:r>
            <a:r>
              <a:rPr kumimoji="0" lang="en-US" sz="1400" b="1" i="0" u="none" strike="noStrike" cap="none" normalizeH="0" baseline="30000" dirty="0" smtClean="0">
                <a:ln>
                  <a:noFill/>
                </a:ln>
                <a:solidFill>
                  <a:schemeClr val="tx1"/>
                </a:solidFill>
                <a:effectLst/>
                <a:latin typeface="Arial" pitchFamily="34" charset="0"/>
                <a:ea typeface="Calibri" pitchFamily="34" charset="0"/>
                <a:cs typeface="Times New Roman" pitchFamily="18" charset="0"/>
              </a:rPr>
              <a:t>nd</a:t>
            </a:r>
            <a:r>
              <a:rPr kumimoji="0" lang="en-US" sz="1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 $2.50</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per Average Percentage Point Scored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3</a:t>
            </a:r>
            <a:r>
              <a:rPr kumimoji="0" lang="en-US" sz="1400" b="1" i="0" u="none" strike="noStrike" cap="none" normalizeH="0" baseline="30000" dirty="0" smtClean="0">
                <a:ln>
                  <a:noFill/>
                </a:ln>
                <a:solidFill>
                  <a:schemeClr val="tx1"/>
                </a:solidFill>
                <a:effectLst/>
                <a:latin typeface="Arial" pitchFamily="34" charset="0"/>
                <a:ea typeface="Calibri" pitchFamily="34" charset="0"/>
                <a:cs typeface="Times New Roman" pitchFamily="18" charset="0"/>
              </a:rPr>
              <a:t>rd</a:t>
            </a:r>
            <a:r>
              <a:rPr kumimoji="0" lang="en-US" sz="1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 $1.50</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per Average Percentage Point Scored</a:t>
            </a: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Arial"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The </a:t>
            </a:r>
            <a:r>
              <a:rPr kumimoji="0" lang="en-US" sz="1200" b="1"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teacher </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having the highest average percentage score of all units in the three combined grade-levels will receive the CEDAR Teacher-of-the-Year Award and will be invited to the July 2018 meeting of the NCCI Coal Institute’s Summer Trade Seminar in Myrtle Beach, South Carolina.  Note:  In the case of a team Unit having the highest score, the </a:t>
            </a:r>
            <a:r>
              <a:rPr kumimoji="0" lang="en-US"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Grant Recipient/</a:t>
            </a:r>
            <a:r>
              <a:rPr kumimoji="0" lang="en-US" sz="1200" b="1"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Lead Teacher</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will be invited to the NCCI Summer Trade Seminar.  </a:t>
            </a:r>
            <a:r>
              <a:rPr kumimoji="0" lang="en-US" sz="1200" b="1"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Note:  All award checks and 1099 Forms will be in the name of the Grant Recipient/Lead Teacher.</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The Teacher-of-the-Year Award recipient will receive $2,000 for expenses covering the four night Myrtle Beach trip plus a $1,000 cash award presented at the Seminar.  </a:t>
            </a:r>
            <a:r>
              <a:rPr kumimoji="0" lang="en-US" sz="1200" b="1"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Note:  The $2,000 expense check will only be awarded if the award recipient attends the NCCI conference.</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1200" b="1" i="1"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NOTE:  ONLY UNITS SUBMITTED BY THE DEADLINE AND MEETING THE REPORTING CRITERIA WILL BE ASSURED OF BEING CONSIDERED FOR THE AWARDS PROGRAM.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32033" y="1578426"/>
          <a:ext cx="9237315" cy="5280299"/>
        </p:xfrm>
        <a:graphic>
          <a:graphicData uri="http://schemas.openxmlformats.org/drawingml/2006/table">
            <a:tbl>
              <a:tblPr/>
              <a:tblGrid>
                <a:gridCol w="7309738"/>
                <a:gridCol w="979715"/>
                <a:gridCol w="947862"/>
              </a:tblGrid>
              <a:tr h="402774">
                <a:tc>
                  <a:txBody>
                    <a:bodyPr/>
                    <a:lstStyle/>
                    <a:p>
                      <a:pPr marL="0" marR="0" algn="l">
                        <a:spcBef>
                          <a:spcPts val="0"/>
                        </a:spcBef>
                        <a:spcAft>
                          <a:spcPts val="0"/>
                        </a:spcAft>
                      </a:pPr>
                      <a:endParaRPr lang="en-US" sz="1000" dirty="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b="1" dirty="0">
                          <a:latin typeface="Calibri"/>
                          <a:ea typeface="Calibri"/>
                          <a:cs typeface="Times New Roman"/>
                        </a:rPr>
                        <a:t>Points </a:t>
                      </a:r>
                      <a:endParaRPr lang="en-US" sz="1300" dirty="0">
                        <a:latin typeface="Calibri"/>
                        <a:ea typeface="Calibri"/>
                        <a:cs typeface="Times New Roman"/>
                      </a:endParaRPr>
                    </a:p>
                    <a:p>
                      <a:pPr marL="0" marR="0" algn="ctr">
                        <a:spcBef>
                          <a:spcPts val="0"/>
                        </a:spcBef>
                        <a:spcAft>
                          <a:spcPts val="0"/>
                        </a:spcAft>
                      </a:pPr>
                      <a:r>
                        <a:rPr lang="en-US" sz="1300" b="1" dirty="0">
                          <a:latin typeface="Calibri"/>
                          <a:ea typeface="Calibri"/>
                          <a:cs typeface="Times New Roman"/>
                        </a:rPr>
                        <a:t>Possible</a:t>
                      </a:r>
                      <a:endParaRPr lang="en-US" sz="1300" dirty="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300" b="1" dirty="0">
                          <a:latin typeface="Calibri"/>
                          <a:ea typeface="Calibri"/>
                          <a:cs typeface="Times New Roman"/>
                        </a:rPr>
                        <a:t>Points Awarded</a:t>
                      </a:r>
                      <a:endParaRPr lang="en-US" sz="1300" dirty="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086">
                <a:tc>
                  <a:txBody>
                    <a:bodyPr/>
                    <a:lstStyle/>
                    <a:p>
                      <a:pPr marL="0" marR="0" algn="l">
                        <a:spcBef>
                          <a:spcPts val="0"/>
                        </a:spcBef>
                        <a:spcAft>
                          <a:spcPts val="0"/>
                        </a:spcAft>
                      </a:pPr>
                      <a:r>
                        <a:rPr lang="x-none" sz="1500" b="1" u="sng">
                          <a:latin typeface="Calibri"/>
                          <a:ea typeface="Times New Roman"/>
                          <a:cs typeface="Times New Roman"/>
                        </a:rPr>
                        <a:t>Authenticity of Unit</a:t>
                      </a:r>
                      <a:endParaRPr lang="en-US" sz="1500" b="1" dirty="0">
                        <a:latin typeface="Calibri"/>
                        <a:ea typeface="Times New Roman"/>
                        <a:cs typeface="Times New Roman"/>
                      </a:endParaRPr>
                    </a:p>
                    <a:p>
                      <a:pPr marL="0" marR="0" algn="l">
                        <a:spcBef>
                          <a:spcPts val="0"/>
                        </a:spcBef>
                        <a:spcAft>
                          <a:spcPts val="0"/>
                        </a:spcAft>
                      </a:pPr>
                      <a:r>
                        <a:rPr lang="en-US" sz="1300" dirty="0">
                          <a:latin typeface="Calibri"/>
                          <a:ea typeface="Calibri"/>
                          <a:cs typeface="Times New Roman"/>
                        </a:rPr>
                        <a:t>Did the unit address meaningful issues and concerns of students?  Were the students actively involved in problem solving and analysis of issues?  Were students asked to apply their knowledge and create possible solutions to problems?  Did the unit require students to apply creative and critical thinking </a:t>
                      </a:r>
                      <a:r>
                        <a:rPr lang="en-US" sz="1300" dirty="0" smtClean="0">
                          <a:latin typeface="Calibri"/>
                          <a:ea typeface="Calibri"/>
                          <a:cs typeface="Times New Roman"/>
                        </a:rPr>
                        <a:t>skills</a:t>
                      </a:r>
                      <a:r>
                        <a:rPr lang="en-US" sz="1300" dirty="0">
                          <a:latin typeface="Calibri"/>
                          <a:ea typeface="Calibri"/>
                          <a:cs typeface="Times New Roman"/>
                        </a:rPr>
                        <a:t>?</a:t>
                      </a: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latin typeface="Calibri"/>
                          <a:ea typeface="Calibri"/>
                          <a:cs typeface="Times New Roman"/>
                        </a:rPr>
                        <a:t>25</a:t>
                      </a:r>
                      <a:endParaRPr lang="en-US" sz="1500">
                        <a:latin typeface="Calibri"/>
                        <a:ea typeface="Calibri"/>
                        <a:cs typeface="Times New Roman"/>
                      </a:endParaRPr>
                    </a:p>
                  </a:txBody>
                  <a:tcPr marL="48553" marR="4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972">
                <a:tc>
                  <a:txBody>
                    <a:bodyPr/>
                    <a:lstStyle/>
                    <a:p>
                      <a:pPr marL="0" marR="0" algn="l">
                        <a:spcBef>
                          <a:spcPts val="0"/>
                        </a:spcBef>
                        <a:spcAft>
                          <a:spcPts val="0"/>
                        </a:spcAft>
                      </a:pPr>
                      <a:r>
                        <a:rPr lang="x-none" sz="1500" b="1" u="sng">
                          <a:latin typeface="Calibri"/>
                          <a:ea typeface="Times New Roman"/>
                          <a:cs typeface="Times New Roman"/>
                        </a:rPr>
                        <a:t>Topic</a:t>
                      </a:r>
                      <a:endParaRPr lang="en-US" sz="1500" b="1" dirty="0">
                        <a:latin typeface="Calibri"/>
                        <a:ea typeface="Times New Roman"/>
                        <a:cs typeface="Times New Roman"/>
                      </a:endParaRPr>
                    </a:p>
                    <a:p>
                      <a:pPr marL="0" marR="0" algn="l">
                        <a:spcBef>
                          <a:spcPts val="0"/>
                        </a:spcBef>
                        <a:spcAft>
                          <a:spcPts val="0"/>
                        </a:spcAft>
                      </a:pPr>
                      <a:r>
                        <a:rPr lang="x-none" sz="1300" b="1">
                          <a:latin typeface="Calibri"/>
                          <a:ea typeface="Times New Roman"/>
                          <a:cs typeface="Times New Roman"/>
                        </a:rPr>
                        <a:t>Was the topic current and age-level appropriate for the students?  Was the information</a:t>
                      </a:r>
                      <a:r>
                        <a:rPr lang="en-US" sz="1300" b="1" dirty="0">
                          <a:latin typeface="Calibri"/>
                          <a:ea typeface="Times New Roman"/>
                          <a:cs typeface="Times New Roman"/>
                        </a:rPr>
                        <a:t> a</a:t>
                      </a:r>
                      <a:r>
                        <a:rPr lang="x-none" sz="1300" b="1">
                          <a:latin typeface="Calibri"/>
                          <a:ea typeface="Times New Roman"/>
                          <a:cs typeface="Times New Roman"/>
                        </a:rPr>
                        <a:t>ccurate?</a:t>
                      </a:r>
                      <a:endParaRPr lang="en-US" sz="1300" b="1" dirty="0">
                        <a:latin typeface="Calibri"/>
                        <a:ea typeface="Times New Roman"/>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latin typeface="Calibri"/>
                          <a:ea typeface="Calibri"/>
                          <a:cs typeface="Times New Roman"/>
                        </a:rPr>
                        <a:t>25</a:t>
                      </a:r>
                      <a:endParaRPr lang="en-US" sz="1500">
                        <a:latin typeface="Calibri"/>
                        <a:ea typeface="Calibri"/>
                        <a:cs typeface="Times New Roman"/>
                      </a:endParaRPr>
                    </a:p>
                  </a:txBody>
                  <a:tcPr marL="48553" marR="4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257">
                <a:tc>
                  <a:txBody>
                    <a:bodyPr/>
                    <a:lstStyle/>
                    <a:p>
                      <a:pPr marL="0" marR="0" algn="l">
                        <a:spcBef>
                          <a:spcPts val="0"/>
                        </a:spcBef>
                        <a:spcAft>
                          <a:spcPts val="0"/>
                        </a:spcAft>
                      </a:pPr>
                      <a:r>
                        <a:rPr lang="x-none" sz="1500" b="1" u="sng">
                          <a:latin typeface="Calibri"/>
                          <a:ea typeface="Times New Roman"/>
                          <a:cs typeface="Times New Roman"/>
                        </a:rPr>
                        <a:t>Student Involvement</a:t>
                      </a:r>
                      <a:endParaRPr lang="en-US" sz="1500" b="1" dirty="0">
                        <a:latin typeface="Calibri"/>
                        <a:ea typeface="Times New Roman"/>
                        <a:cs typeface="Times New Roman"/>
                      </a:endParaRPr>
                    </a:p>
                    <a:p>
                      <a:pPr marL="0" marR="0" algn="l">
                        <a:spcBef>
                          <a:spcPts val="0"/>
                        </a:spcBef>
                        <a:spcAft>
                          <a:spcPts val="0"/>
                        </a:spcAft>
                      </a:pPr>
                      <a:r>
                        <a:rPr lang="en-US" sz="1300" dirty="0">
                          <a:latin typeface="Calibri"/>
                          <a:ea typeface="Calibri"/>
                          <a:cs typeface="Times New Roman"/>
                        </a:rPr>
                        <a:t>The degree to which students were involved in the planning of the unit.  Also, did the students have input in the way their learning was evaluated?</a:t>
                      </a: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latin typeface="Calibri"/>
                          <a:ea typeface="Calibri"/>
                          <a:cs typeface="Times New Roman"/>
                        </a:rPr>
                        <a:t>25</a:t>
                      </a:r>
                      <a:endParaRPr lang="en-US" sz="1500">
                        <a:latin typeface="Calibri"/>
                        <a:ea typeface="Calibri"/>
                        <a:cs typeface="Times New Roman"/>
                      </a:endParaRPr>
                    </a:p>
                  </a:txBody>
                  <a:tcPr marL="48553" marR="4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8111">
                <a:tc>
                  <a:txBody>
                    <a:bodyPr/>
                    <a:lstStyle/>
                    <a:p>
                      <a:pPr marL="0" marR="0" algn="l">
                        <a:spcBef>
                          <a:spcPts val="0"/>
                        </a:spcBef>
                        <a:spcAft>
                          <a:spcPts val="0"/>
                        </a:spcAft>
                      </a:pPr>
                      <a:r>
                        <a:rPr lang="x-none" sz="1500" b="1" u="sng">
                          <a:latin typeface="Calibri"/>
                          <a:ea typeface="Times New Roman"/>
                          <a:cs typeface="Times New Roman"/>
                        </a:rPr>
                        <a:t>Number and Types of Topics Studied</a:t>
                      </a:r>
                      <a:endParaRPr lang="en-US" sz="1500" b="1" dirty="0">
                        <a:latin typeface="Calibri"/>
                        <a:ea typeface="Times New Roman"/>
                        <a:cs typeface="Times New Roman"/>
                      </a:endParaRPr>
                    </a:p>
                    <a:p>
                      <a:pPr marL="0" marR="0" algn="l">
                        <a:spcBef>
                          <a:spcPts val="0"/>
                        </a:spcBef>
                        <a:spcAft>
                          <a:spcPts val="0"/>
                        </a:spcAft>
                      </a:pPr>
                      <a:r>
                        <a:rPr lang="en-US" sz="1300" dirty="0">
                          <a:latin typeface="Calibri"/>
                          <a:ea typeface="Calibri"/>
                          <a:cs typeface="Times New Roman"/>
                        </a:rPr>
                        <a:t>Were the coal topics meshed with other topics relevant to the coal industry?  Was there integration of the topic(s) into different subject areas of the curriculum?</a:t>
                      </a:r>
                      <a:r>
                        <a:rPr lang="en-US" sz="1500" dirty="0">
                          <a:latin typeface="Calibri"/>
                          <a:ea typeface="Calibri"/>
                          <a:cs typeface="Times New Roman"/>
                        </a:rPr>
                        <a:t>	</a:t>
                      </a: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latin typeface="Calibri"/>
                          <a:ea typeface="Calibri"/>
                          <a:cs typeface="Times New Roman"/>
                        </a:rPr>
                        <a:t>25</a:t>
                      </a:r>
                      <a:endParaRPr lang="en-US" sz="1500">
                        <a:latin typeface="Calibri"/>
                        <a:ea typeface="Calibri"/>
                        <a:cs typeface="Times New Roman"/>
                      </a:endParaRPr>
                    </a:p>
                  </a:txBody>
                  <a:tcPr marL="48553" marR="4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660">
                <a:tc>
                  <a:txBody>
                    <a:bodyPr/>
                    <a:lstStyle/>
                    <a:p>
                      <a:pPr marL="0" marR="0" algn="l">
                        <a:spcBef>
                          <a:spcPts val="0"/>
                        </a:spcBef>
                        <a:spcAft>
                          <a:spcPts val="0"/>
                        </a:spcAft>
                      </a:pPr>
                      <a:r>
                        <a:rPr lang="x-none" sz="1500" b="1" u="sng">
                          <a:latin typeface="Calibri"/>
                          <a:ea typeface="Times New Roman"/>
                          <a:cs typeface="Times New Roman"/>
                        </a:rPr>
                        <a:t>Evaluation of Unit</a:t>
                      </a:r>
                      <a:endParaRPr lang="en-US" sz="1500" b="1" dirty="0">
                        <a:latin typeface="Calibri"/>
                        <a:ea typeface="Times New Roman"/>
                        <a:cs typeface="Times New Roman"/>
                      </a:endParaRPr>
                    </a:p>
                    <a:p>
                      <a:pPr marL="0" marR="0" algn="l">
                        <a:spcBef>
                          <a:spcPts val="0"/>
                        </a:spcBef>
                        <a:spcAft>
                          <a:spcPts val="0"/>
                        </a:spcAft>
                      </a:pPr>
                      <a:r>
                        <a:rPr lang="x-none" sz="1300" b="1">
                          <a:latin typeface="Calibri"/>
                          <a:ea typeface="Times New Roman"/>
                          <a:cs typeface="Times New Roman"/>
                        </a:rPr>
                        <a:t>How was the unit evaluated regarding its effectiveness? Were students involved in evaluating heir unit?       </a:t>
                      </a:r>
                      <a:endParaRPr lang="en-US" sz="1300" b="1" dirty="0">
                        <a:latin typeface="Calibri"/>
                        <a:ea typeface="Times New Roman"/>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latin typeface="Calibri"/>
                          <a:ea typeface="Calibri"/>
                          <a:cs typeface="Times New Roman"/>
                        </a:rPr>
                        <a:t>25</a:t>
                      </a:r>
                      <a:endParaRPr lang="en-US" sz="1500">
                        <a:latin typeface="Calibri"/>
                        <a:ea typeface="Calibri"/>
                        <a:cs typeface="Times New Roman"/>
                      </a:endParaRPr>
                    </a:p>
                  </a:txBody>
                  <a:tcPr marL="48553" marR="4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704">
                <a:tc>
                  <a:txBody>
                    <a:bodyPr/>
                    <a:lstStyle/>
                    <a:p>
                      <a:pPr marL="0" marR="0" algn="l">
                        <a:spcBef>
                          <a:spcPts val="0"/>
                        </a:spcBef>
                        <a:spcAft>
                          <a:spcPts val="0"/>
                        </a:spcAft>
                      </a:pPr>
                      <a:r>
                        <a:rPr lang="x-none" sz="1500" b="1" u="sng">
                          <a:latin typeface="Calibri"/>
                          <a:ea typeface="Times New Roman"/>
                          <a:cs typeface="Times New Roman"/>
                        </a:rPr>
                        <a:t>Cost Effectiveness</a:t>
                      </a:r>
                      <a:r>
                        <a:rPr lang="en-US" sz="1500" b="1" u="sng" dirty="0">
                          <a:latin typeface="Calibri"/>
                          <a:ea typeface="Times New Roman"/>
                          <a:cs typeface="Times New Roman"/>
                        </a:rPr>
                        <a:t>: </a:t>
                      </a:r>
                      <a:r>
                        <a:rPr lang="x-none" sz="1300" b="0">
                          <a:latin typeface="Calibri"/>
                          <a:ea typeface="Times New Roman"/>
                          <a:cs typeface="Times New Roman"/>
                        </a:rPr>
                        <a:t>Correlation between cost per student and final product.</a:t>
                      </a:r>
                      <a:r>
                        <a:rPr lang="x-none" sz="1500" b="1">
                          <a:latin typeface="Calibri"/>
                          <a:ea typeface="Times New Roman"/>
                          <a:cs typeface="Times New Roman"/>
                        </a:rPr>
                        <a:t>	</a:t>
                      </a:r>
                      <a:endParaRPr lang="en-US" sz="1500" b="1" dirty="0">
                        <a:latin typeface="Calibri"/>
                        <a:ea typeface="Times New Roman"/>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latin typeface="Calibri"/>
                          <a:ea typeface="Calibri"/>
                          <a:cs typeface="Times New Roman"/>
                        </a:rPr>
                        <a:t>25</a:t>
                      </a:r>
                      <a:endParaRPr lang="en-US" sz="1500">
                        <a:latin typeface="Calibri"/>
                        <a:ea typeface="Calibri"/>
                        <a:cs typeface="Times New Roman"/>
                      </a:endParaRPr>
                    </a:p>
                  </a:txBody>
                  <a:tcPr marL="48553" marR="4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704">
                <a:tc>
                  <a:txBody>
                    <a:bodyPr/>
                    <a:lstStyle/>
                    <a:p>
                      <a:pPr marL="0" marR="0" algn="l">
                        <a:spcBef>
                          <a:spcPts val="0"/>
                        </a:spcBef>
                        <a:spcAft>
                          <a:spcPts val="0"/>
                        </a:spcAft>
                      </a:pPr>
                      <a:r>
                        <a:rPr lang="x-none" sz="1500" b="1" u="sng">
                          <a:latin typeface="Calibri"/>
                          <a:ea typeface="Times New Roman"/>
                          <a:cs typeface="Arial"/>
                        </a:rPr>
                        <a:t>Historical Value: </a:t>
                      </a:r>
                      <a:r>
                        <a:rPr lang="x-none" sz="1300" b="0">
                          <a:latin typeface="Calibri"/>
                          <a:ea typeface="Times New Roman"/>
                          <a:cs typeface="Arial"/>
                        </a:rPr>
                        <a:t>The degree to which subject was addressed.</a:t>
                      </a:r>
                      <a:endParaRPr lang="en-US" sz="1300" b="1" dirty="0">
                        <a:latin typeface="Calibri"/>
                        <a:ea typeface="Times New Roman"/>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latin typeface="Calibri"/>
                          <a:ea typeface="Calibri"/>
                          <a:cs typeface="Arial"/>
                        </a:rPr>
                        <a:t>10</a:t>
                      </a:r>
                      <a:endParaRPr lang="en-US" sz="1500">
                        <a:latin typeface="Calibri"/>
                        <a:ea typeface="Calibri"/>
                        <a:cs typeface="Times New Roman"/>
                      </a:endParaRPr>
                    </a:p>
                  </a:txBody>
                  <a:tcPr marL="48553" marR="4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704">
                <a:tc>
                  <a:txBody>
                    <a:bodyPr/>
                    <a:lstStyle/>
                    <a:p>
                      <a:pPr marL="0" marR="0" algn="l">
                        <a:spcBef>
                          <a:spcPts val="0"/>
                        </a:spcBef>
                        <a:spcAft>
                          <a:spcPts val="0"/>
                        </a:spcAft>
                      </a:pPr>
                      <a:r>
                        <a:rPr lang="x-none" sz="1500" b="1" u="sng">
                          <a:latin typeface="Calibri"/>
                          <a:ea typeface="Times New Roman"/>
                          <a:cs typeface="Arial"/>
                        </a:rPr>
                        <a:t>Current Issues/Challenges:</a:t>
                      </a:r>
                      <a:r>
                        <a:rPr lang="x-none" sz="1500" b="1">
                          <a:latin typeface="Calibri"/>
                          <a:ea typeface="Times New Roman"/>
                          <a:cs typeface="Arial"/>
                        </a:rPr>
                        <a:t> </a:t>
                      </a:r>
                      <a:r>
                        <a:rPr lang="x-none" sz="1300" b="0">
                          <a:latin typeface="Calibri"/>
                          <a:ea typeface="Times New Roman"/>
                          <a:cs typeface="Arial"/>
                        </a:rPr>
                        <a:t>The degree to which subject was addressed.</a:t>
                      </a:r>
                      <a:endParaRPr lang="en-US" sz="1300" b="1" dirty="0">
                        <a:latin typeface="Calibri"/>
                        <a:ea typeface="Times New Roman"/>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dirty="0">
                          <a:latin typeface="Calibri"/>
                          <a:ea typeface="Calibri"/>
                          <a:cs typeface="Arial"/>
                        </a:rPr>
                        <a:t>15</a:t>
                      </a:r>
                      <a:endParaRPr lang="en-US" sz="1500" dirty="0">
                        <a:latin typeface="Calibri"/>
                        <a:ea typeface="Calibri"/>
                        <a:cs typeface="Times New Roman"/>
                      </a:endParaRPr>
                    </a:p>
                  </a:txBody>
                  <a:tcPr marL="48553" marR="4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704">
                <a:tc>
                  <a:txBody>
                    <a:bodyPr/>
                    <a:lstStyle/>
                    <a:p>
                      <a:pPr marL="0" marR="0" algn="l">
                        <a:spcBef>
                          <a:spcPts val="0"/>
                        </a:spcBef>
                        <a:spcAft>
                          <a:spcPts val="0"/>
                        </a:spcAft>
                      </a:pPr>
                      <a:r>
                        <a:rPr lang="x-none" sz="1500" b="1" u="sng">
                          <a:latin typeface="Calibri"/>
                          <a:ea typeface="Times New Roman"/>
                          <a:cs typeface="Arial"/>
                        </a:rPr>
                        <a:t>Future Possibilities/Solutions:</a:t>
                      </a:r>
                      <a:r>
                        <a:rPr lang="x-none" sz="1500" b="1">
                          <a:latin typeface="Calibri"/>
                          <a:ea typeface="Times New Roman"/>
                          <a:cs typeface="Arial"/>
                        </a:rPr>
                        <a:t> </a:t>
                      </a:r>
                      <a:r>
                        <a:rPr lang="x-none" sz="1300" b="0">
                          <a:latin typeface="Calibri"/>
                          <a:ea typeface="Times New Roman"/>
                          <a:cs typeface="Arial"/>
                        </a:rPr>
                        <a:t>The degree to which subject was addressed.</a:t>
                      </a:r>
                      <a:r>
                        <a:rPr lang="x-none" sz="1500" b="1">
                          <a:latin typeface="Calibri"/>
                          <a:ea typeface="Times New Roman"/>
                          <a:cs typeface="Arial"/>
                        </a:rPr>
                        <a:t>	</a:t>
                      </a:r>
                      <a:endParaRPr lang="en-US" sz="1500" b="1" dirty="0">
                        <a:latin typeface="Calibri"/>
                        <a:ea typeface="Times New Roman"/>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latin typeface="Calibri"/>
                          <a:ea typeface="Calibri"/>
                          <a:cs typeface="Arial"/>
                        </a:rPr>
                        <a:t>20</a:t>
                      </a:r>
                      <a:endParaRPr lang="en-US" sz="1500">
                        <a:latin typeface="Calibri"/>
                        <a:ea typeface="Calibri"/>
                        <a:cs typeface="Times New Roman"/>
                      </a:endParaRPr>
                    </a:p>
                  </a:txBody>
                  <a:tcPr marL="48553" marR="4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190">
                <a:tc>
                  <a:txBody>
                    <a:bodyPr/>
                    <a:lstStyle/>
                    <a:p>
                      <a:pPr marL="0" marR="0" algn="l">
                        <a:spcBef>
                          <a:spcPts val="0"/>
                        </a:spcBef>
                        <a:spcAft>
                          <a:spcPts val="0"/>
                        </a:spcAft>
                      </a:pPr>
                      <a:r>
                        <a:rPr lang="x-none" sz="1500" b="1" u="sng">
                          <a:solidFill>
                            <a:srgbClr val="C00000"/>
                          </a:solidFill>
                          <a:latin typeface="Calibri"/>
                          <a:ea typeface="Times New Roman"/>
                          <a:cs typeface="Arial"/>
                        </a:rPr>
                        <a:t>Entrepreneurial Opportunities:</a:t>
                      </a:r>
                      <a:r>
                        <a:rPr lang="x-none" sz="1500" b="1">
                          <a:solidFill>
                            <a:srgbClr val="C00000"/>
                          </a:solidFill>
                          <a:latin typeface="Calibri"/>
                          <a:ea typeface="Times New Roman"/>
                          <a:cs typeface="Arial"/>
                        </a:rPr>
                        <a:t>  </a:t>
                      </a:r>
                      <a:r>
                        <a:rPr lang="x-none" sz="1300" b="1">
                          <a:solidFill>
                            <a:srgbClr val="C00000"/>
                          </a:solidFill>
                          <a:latin typeface="Calibri"/>
                          <a:ea typeface="Times New Roman"/>
                          <a:cs typeface="Arial"/>
                        </a:rPr>
                        <a:t>The </a:t>
                      </a:r>
                      <a:r>
                        <a:rPr lang="en-US" sz="1300" b="1" dirty="0">
                          <a:solidFill>
                            <a:srgbClr val="C00000"/>
                          </a:solidFill>
                          <a:latin typeface="Calibri"/>
                          <a:ea typeface="Times New Roman"/>
                          <a:cs typeface="Arial"/>
                        </a:rPr>
                        <a:t>degree</a:t>
                      </a:r>
                      <a:r>
                        <a:rPr lang="x-none" sz="1300" b="1">
                          <a:solidFill>
                            <a:srgbClr val="C00000"/>
                          </a:solidFill>
                          <a:latin typeface="Calibri"/>
                          <a:ea typeface="Times New Roman"/>
                          <a:cs typeface="Arial"/>
                        </a:rPr>
                        <a:t> to which </a:t>
                      </a:r>
                      <a:r>
                        <a:rPr lang="en-US" sz="1300" b="1" dirty="0">
                          <a:solidFill>
                            <a:srgbClr val="C00000"/>
                          </a:solidFill>
                          <a:latin typeface="Calibri"/>
                          <a:ea typeface="Times New Roman"/>
                          <a:cs typeface="Arial"/>
                        </a:rPr>
                        <a:t>entrepreneurialism</a:t>
                      </a:r>
                      <a:r>
                        <a:rPr lang="x-none" sz="1300" b="1">
                          <a:solidFill>
                            <a:srgbClr val="C00000"/>
                          </a:solidFill>
                          <a:latin typeface="Calibri"/>
                          <a:ea typeface="Times New Roman"/>
                          <a:cs typeface="Arial"/>
                        </a:rPr>
                        <a:t> was </a:t>
                      </a:r>
                      <a:r>
                        <a:rPr lang="en-US" sz="1300" b="1" dirty="0">
                          <a:solidFill>
                            <a:srgbClr val="C00000"/>
                          </a:solidFill>
                          <a:latin typeface="Calibri"/>
                          <a:ea typeface="Times New Roman"/>
                          <a:cs typeface="Arial"/>
                        </a:rPr>
                        <a:t>weaved into Unit</a:t>
                      </a:r>
                      <a:r>
                        <a:rPr lang="x-none" sz="1300" b="1">
                          <a:solidFill>
                            <a:srgbClr val="C00000"/>
                          </a:solidFill>
                          <a:latin typeface="Calibri"/>
                          <a:ea typeface="Times New Roman"/>
                          <a:cs typeface="Arial"/>
                        </a:rPr>
                        <a:t>.</a:t>
                      </a:r>
                      <a:endParaRPr lang="en-US" sz="1300" b="1" dirty="0">
                        <a:latin typeface="Calibri"/>
                        <a:ea typeface="Times New Roman"/>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solidFill>
                            <a:srgbClr val="C00000"/>
                          </a:solidFill>
                          <a:latin typeface="Calibri"/>
                          <a:ea typeface="Calibri"/>
                          <a:cs typeface="Arial"/>
                        </a:rPr>
                        <a:t>25</a:t>
                      </a:r>
                      <a:endParaRPr lang="en-US" sz="1500">
                        <a:latin typeface="Calibri"/>
                        <a:ea typeface="Calibri"/>
                        <a:cs typeface="Times New Roman"/>
                      </a:endParaRPr>
                    </a:p>
                  </a:txBody>
                  <a:tcPr marL="48553" marR="4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00">
                <a:tc gridSpan="2">
                  <a:txBody>
                    <a:bodyPr/>
                    <a:lstStyle/>
                    <a:p>
                      <a:pPr marL="0" marR="0" algn="l">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880" algn="l"/>
                        </a:tabLst>
                      </a:pPr>
                      <a:r>
                        <a:rPr lang="en-US" sz="1300" b="1" u="sng" dirty="0">
                          <a:solidFill>
                            <a:srgbClr val="FF0000"/>
                          </a:solidFill>
                          <a:latin typeface="Arial"/>
                          <a:ea typeface="Calibri"/>
                          <a:cs typeface="Times New Roman"/>
                        </a:rPr>
                        <a:t>Deduction</a:t>
                      </a:r>
                      <a:r>
                        <a:rPr lang="en-US" sz="1300" b="1" dirty="0">
                          <a:solidFill>
                            <a:srgbClr val="FF0000"/>
                          </a:solidFill>
                          <a:latin typeface="Arial"/>
                          <a:ea typeface="Calibri"/>
                          <a:cs typeface="Times New Roman"/>
                        </a:rPr>
                        <a:t>-for including name of any individual, school, district, and or county in Unit Report </a:t>
                      </a:r>
                      <a:r>
                        <a:rPr lang="en-US" sz="1300" b="1" dirty="0" smtClean="0">
                          <a:solidFill>
                            <a:srgbClr val="FF0000"/>
                          </a:solidFill>
                          <a:latin typeface="Arial"/>
                          <a:ea typeface="Calibri"/>
                          <a:cs typeface="Times New Roman"/>
                        </a:rPr>
                        <a:t> </a:t>
                      </a:r>
                      <a:r>
                        <a:rPr lang="en-US" sz="1300" b="1" dirty="0">
                          <a:solidFill>
                            <a:srgbClr val="FF0000"/>
                          </a:solidFill>
                          <a:latin typeface="Calibri"/>
                          <a:ea typeface="Calibri"/>
                          <a:cs typeface="Calibri"/>
                        </a:rPr>
                        <a:t>(-15)</a:t>
                      </a:r>
                      <a:endParaRPr lang="en-US" sz="1300" dirty="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endParaRPr lang="en-US" sz="100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833">
                <a:tc>
                  <a:txBody>
                    <a:bodyPr/>
                    <a:lstStyle/>
                    <a:p>
                      <a:pPr marL="0" marR="0" algn="r">
                        <a:spcBef>
                          <a:spcPts val="0"/>
                        </a:spcBef>
                        <a:spcAft>
                          <a:spcPts val="0"/>
                        </a:spcAft>
                      </a:pPr>
                      <a:endParaRPr lang="en-US" sz="100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700" b="1" dirty="0" smtClean="0">
                          <a:latin typeface="Calibri"/>
                          <a:ea typeface="Calibri"/>
                          <a:cs typeface="Times New Roman"/>
                        </a:rPr>
                        <a:t> 220</a:t>
                      </a:r>
                      <a:endParaRPr lang="en-US" sz="1700" dirty="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latin typeface="Calibri"/>
                        <a:ea typeface="Calibri"/>
                        <a:cs typeface="Times New Roman"/>
                      </a:endParaRPr>
                    </a:p>
                  </a:txBody>
                  <a:tcPr marL="48553" marR="48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985" name="Rectangle 1"/>
          <p:cNvSpPr>
            <a:spLocks noChangeArrowheads="1"/>
          </p:cNvSpPr>
          <p:nvPr/>
        </p:nvSpPr>
        <p:spPr bwMode="auto">
          <a:xfrm>
            <a:off x="178787" y="0"/>
            <a:ext cx="9697051" cy="156966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11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CEDAR, Inc.</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9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Page 20</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228600" algn="ctr"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Coal Study Unit</a:t>
            </a:r>
          </a:p>
          <a:p>
            <a:pPr marL="0" marR="0" lvl="0" indent="228600" algn="ctr"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Judging Criteria/Scoring Sheet</a:t>
            </a:r>
          </a:p>
          <a:p>
            <a:pPr marL="0" marR="0" lvl="0" indent="228600" algn="ctr"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2018-2019</a:t>
            </a:r>
          </a:p>
          <a:p>
            <a:pPr marL="0" marR="0" lvl="0" indent="22860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CSU No.	</a:t>
            </a:r>
            <a:r>
              <a:rPr kumimoji="0" lang="en-US" sz="1200" b="1" i="0" u="sng"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_____________________                                                                                               Judge’s Initials  ____________</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Grant Amount	  ____________________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No. of Students	</a:t>
            </a:r>
            <a:r>
              <a:rPr kumimoji="0" lang="en-US" sz="1200" b="1" i="0" u="none" strike="noStrike" cap="none" normalizeH="0" dirty="0" smtClean="0">
                <a:ln>
                  <a:noFill/>
                </a:ln>
                <a:solidFill>
                  <a:schemeClr val="tx1"/>
                </a:solidFill>
                <a:effectLst/>
                <a:latin typeface="Arial" pitchFamily="34" charset="0"/>
                <a:ea typeface="Calibri" pitchFamily="34" charset="0"/>
                <a:cs typeface="Times New Roman" pitchFamily="18" charset="0"/>
              </a:rPr>
              <a:t>  </a:t>
            </a:r>
            <a:r>
              <a:rPr kumimoji="0" lang="en-US"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____________________</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548563" algn="l"/>
              </a:tabLst>
            </a:pPr>
            <a:r>
              <a:rPr kumimoji="0" lang="en-US"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Cost Per Student</a:t>
            </a:r>
            <a:r>
              <a:rPr kumimoji="0" lang="en-US" sz="1200" b="1" i="0" u="none" strike="noStrike" cap="none" normalizeH="0" dirty="0" smtClean="0">
                <a:ln>
                  <a:noFill/>
                </a:ln>
                <a:solidFill>
                  <a:schemeClr val="tx1"/>
                </a:solidFill>
                <a:effectLst/>
                <a:latin typeface="Arial" pitchFamily="34" charset="0"/>
                <a:ea typeface="Calibri" pitchFamily="34" charset="0"/>
                <a:cs typeface="Times New Roman" pitchFamily="18" charset="0"/>
              </a:rPr>
              <a:t>  </a:t>
            </a:r>
            <a:r>
              <a:rPr kumimoji="0" lang="en-US"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___________________</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269</Words>
  <Application>Microsoft Office PowerPoint</Application>
  <PresentationFormat>Custom</PresentationFormat>
  <Paragraphs>60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 Tackett</dc:creator>
  <cp:lastModifiedBy>John Justice</cp:lastModifiedBy>
  <cp:revision>83</cp:revision>
  <cp:lastPrinted>2018-08-29T01:31:07Z</cp:lastPrinted>
  <dcterms:created xsi:type="dcterms:W3CDTF">2018-08-06T23:19:27Z</dcterms:created>
  <dcterms:modified xsi:type="dcterms:W3CDTF">2018-09-11T00:41:50Z</dcterms:modified>
</cp:coreProperties>
</file>